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6" r:id="rId3"/>
    <p:sldId id="287" r:id="rId4"/>
    <p:sldId id="259" r:id="rId5"/>
    <p:sldId id="257" r:id="rId6"/>
    <p:sldId id="258" r:id="rId7"/>
    <p:sldId id="264" r:id="rId8"/>
    <p:sldId id="260" r:id="rId9"/>
    <p:sldId id="262" r:id="rId10"/>
    <p:sldId id="265" r:id="rId11"/>
    <p:sldId id="266" r:id="rId12"/>
    <p:sldId id="267" r:id="rId13"/>
    <p:sldId id="269" r:id="rId14"/>
    <p:sldId id="268" r:id="rId15"/>
    <p:sldId id="270" r:id="rId16"/>
    <p:sldId id="272" r:id="rId17"/>
    <p:sldId id="273" r:id="rId18"/>
    <p:sldId id="274" r:id="rId19"/>
    <p:sldId id="275" r:id="rId20"/>
    <p:sldId id="277" r:id="rId21"/>
    <p:sldId id="276"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F9B8CD-342D-4579-98EC-A8FD6B7370E1}" type="datetimeFigureOut">
              <a:rPr lang="en-US" smtClean="0"/>
              <a:pPr/>
              <a:t>8/21/2024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8CD-342D-4579-98EC-A8FD6B7370E1}"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8CD-342D-4579-98EC-A8FD6B7370E1}"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8/21/2024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F9B8CD-342D-4579-98EC-A8FD6B7370E1}"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F9B8CD-342D-4579-98EC-A8FD6B7370E1}" type="datetimeFigureOut">
              <a:rPr lang="en-US" smtClean="0"/>
              <a:pPr/>
              <a:t>8/21/2024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F9B8CD-342D-4579-98EC-A8FD6B7370E1}" type="datetimeFigureOut">
              <a:rPr lang="en-US" smtClean="0"/>
              <a:pPr/>
              <a:t>8/21/2024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8/21/2024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9B8CD-342D-4579-98EC-A8FD6B7370E1}" type="datetimeFigureOut">
              <a:rPr lang="en-US" smtClean="0"/>
              <a:pPr/>
              <a:t>8/21/2024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8/21/2024</a:t>
            </a:fld>
            <a:endParaRPr lang="en-US" dirty="0"/>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8/21/2024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E6F9B8CD-342D-4579-98EC-A8FD6B7370E1}" type="datetimeFigureOut">
              <a:rPr lang="en-US" smtClean="0"/>
              <a:pPr algn="r" eaLnBrk="1" latinLnBrk="0" hangingPunct="1"/>
              <a:t>8/21/2024</a:t>
            </a:fld>
            <a:endParaRPr lang="en-US" dirty="0">
              <a:solidFill>
                <a:schemeClr val="tx2"/>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chemeClr val="tx2"/>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12" name="Picture 11" descr="index.jpg"/>
          <p:cNvPicPr>
            <a:picLocks noChangeAspect="1"/>
          </p:cNvPicPr>
          <p:nvPr/>
        </p:nvPicPr>
        <p:blipFill>
          <a:blip r:embed="rId2" cstate="print"/>
          <a:stretch>
            <a:fillRect/>
          </a:stretch>
        </p:blipFill>
        <p:spPr>
          <a:xfrm>
            <a:off x="214282" y="214290"/>
            <a:ext cx="8715436" cy="6429420"/>
          </a:xfrm>
          <a:prstGeom prst="rect">
            <a:avLst/>
          </a:prstGeom>
        </p:spPr>
      </p:pic>
      <p:sp>
        <p:nvSpPr>
          <p:cNvPr id="13" name="Title 8"/>
          <p:cNvSpPr>
            <a:spLocks noGrp="1"/>
          </p:cNvSpPr>
          <p:nvPr>
            <p:ph type="ctrTitle"/>
          </p:nvPr>
        </p:nvSpPr>
        <p:spPr>
          <a:xfrm>
            <a:off x="2071670" y="2000240"/>
            <a:ext cx="5000660" cy="3000396"/>
          </a:xfrm>
        </p:spPr>
        <p:txBody>
          <a:bodyPr>
            <a:normAutofit/>
          </a:bodyPr>
          <a:lstStyle/>
          <a:p>
            <a:pPr rtl="1"/>
            <a:r>
              <a:rPr lang="ar-YE" sz="3000" b="1" dirty="0" smtClean="0">
                <a:cs typeface="B Nazanin" pitchFamily="2" charset="-78"/>
              </a:rPr>
              <a:t>نحوه </a:t>
            </a:r>
            <a:r>
              <a:rPr lang="ar-YE" sz="3000" b="1" dirty="0">
                <a:cs typeface="B Nazanin" pitchFamily="2" charset="-78"/>
              </a:rPr>
              <a:t>نظارت بر </a:t>
            </a:r>
            <a:r>
              <a:rPr lang="ar-YE" sz="3000" b="1" dirty="0" smtClean="0">
                <a:cs typeface="B Nazanin" pitchFamily="2" charset="-78"/>
              </a:rPr>
              <a:t>درآمد </a:t>
            </a:r>
            <a:r>
              <a:rPr lang="ar-YE" sz="3000" b="1" dirty="0">
                <a:cs typeface="B Nazanin" pitchFamily="2" charset="-78"/>
              </a:rPr>
              <a:t>و </a:t>
            </a:r>
            <a:r>
              <a:rPr lang="ar-YE" sz="3000" b="1" dirty="0" smtClean="0">
                <a:cs typeface="B Nazanin" pitchFamily="2" charset="-78"/>
              </a:rPr>
              <a:t>هزینه</a:t>
            </a:r>
            <a:r>
              <a:rPr lang="en-US" sz="3000" b="1" dirty="0">
                <a:cs typeface="B Nazanin" pitchFamily="2" charset="-78"/>
              </a:rPr>
              <a:t/>
            </a:r>
            <a:br>
              <a:rPr lang="en-US" sz="3000" b="1" dirty="0">
                <a:cs typeface="B Nazanin" pitchFamily="2" charset="-78"/>
              </a:rPr>
            </a:br>
            <a:r>
              <a:rPr lang="ar-YE" sz="3000" b="1" dirty="0" smtClean="0">
                <a:cs typeface="B Nazanin" pitchFamily="2" charset="-78"/>
              </a:rPr>
              <a:t>مؤسسات </a:t>
            </a:r>
            <a:r>
              <a:rPr lang="ar-YE" sz="3000" b="1" dirty="0">
                <a:cs typeface="B Nazanin" pitchFamily="2" charset="-78"/>
              </a:rPr>
              <a:t>خیریه و عام </a:t>
            </a:r>
            <a:r>
              <a:rPr lang="ar-YE" sz="3000" b="1" dirty="0" smtClean="0">
                <a:cs typeface="B Nazanin" pitchFamily="2" charset="-78"/>
              </a:rPr>
              <a:t>المنفعه</a:t>
            </a:r>
            <a:endParaRPr lang="en-US" sz="3000" b="1" dirty="0">
              <a:cs typeface="B Nazanin" pitchFamily="2" charset="-78"/>
            </a:endParaRPr>
          </a:p>
        </p:txBody>
      </p:sp>
      <p:pic>
        <p:nvPicPr>
          <p:cNvPr id="1026" name="Picture 2"/>
          <p:cNvPicPr>
            <a:picLocks noChangeAspect="1" noChangeArrowheads="1"/>
          </p:cNvPicPr>
          <p:nvPr/>
        </p:nvPicPr>
        <p:blipFill>
          <a:blip r:embed="rId3" cstate="print"/>
          <a:srcRect/>
          <a:stretch>
            <a:fillRect/>
          </a:stretch>
        </p:blipFill>
        <p:spPr bwMode="auto">
          <a:xfrm>
            <a:off x="8001024" y="285728"/>
            <a:ext cx="952500" cy="122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7" name="Picture 6" descr="im45ages.jpg"/>
          <p:cNvPicPr>
            <a:picLocks noChangeAspect="1"/>
          </p:cNvPicPr>
          <p:nvPr/>
        </p:nvPicPr>
        <p:blipFill>
          <a:blip r:embed="rId2" cstate="print"/>
          <a:stretch>
            <a:fillRect/>
          </a:stretch>
        </p:blipFill>
        <p:spPr>
          <a:xfrm>
            <a:off x="357158" y="0"/>
            <a:ext cx="8429684" cy="6643710"/>
          </a:xfrm>
          <a:prstGeom prst="rect">
            <a:avLst/>
          </a:prstGeom>
        </p:spPr>
      </p:pic>
      <p:sp>
        <p:nvSpPr>
          <p:cNvPr id="9" name="Title 8"/>
          <p:cNvSpPr>
            <a:spLocks noGrp="1"/>
          </p:cNvSpPr>
          <p:nvPr>
            <p:ph type="ctrTitle"/>
          </p:nvPr>
        </p:nvSpPr>
        <p:spPr>
          <a:xfrm>
            <a:off x="1142976" y="2214554"/>
            <a:ext cx="7000924" cy="2000263"/>
          </a:xfrm>
        </p:spPr>
        <p:txBody>
          <a:bodyPr>
            <a:normAutofit/>
          </a:bodyPr>
          <a:lstStyle/>
          <a:p>
            <a:pPr rtl="1"/>
            <a:r>
              <a:rPr lang="ar-SA" sz="2800" dirty="0">
                <a:solidFill>
                  <a:schemeClr val="accent2">
                    <a:lumMod val="75000"/>
                  </a:schemeClr>
                </a:solidFill>
                <a:cs typeface="B Titr" pitchFamily="2" charset="-78"/>
              </a:rPr>
              <a:t>مصادیق </a:t>
            </a:r>
            <a:r>
              <a:rPr lang="ar-SA" sz="2800" dirty="0" smtClean="0">
                <a:solidFill>
                  <a:schemeClr val="accent2">
                    <a:lumMod val="75000"/>
                  </a:schemeClr>
                </a:solidFill>
                <a:cs typeface="B Titr" pitchFamily="2" charset="-78"/>
              </a:rPr>
              <a:t>نظارت</a:t>
            </a:r>
            <a:r>
              <a:rPr lang="en-US" sz="2800" dirty="0" smtClean="0">
                <a:solidFill>
                  <a:schemeClr val="accent2">
                    <a:lumMod val="75000"/>
                  </a:schemeClr>
                </a:solidFill>
                <a:cs typeface="B Titr" pitchFamily="2" charset="-78"/>
              </a:rPr>
              <a:t/>
            </a:r>
            <a:br>
              <a:rPr lang="en-US" sz="2800" dirty="0" smtClean="0">
                <a:solidFill>
                  <a:schemeClr val="accent2">
                    <a:lumMod val="75000"/>
                  </a:schemeClr>
                </a:solidFill>
                <a:cs typeface="B Titr" pitchFamily="2" charset="-78"/>
              </a:rPr>
            </a:br>
            <a:r>
              <a:rPr lang="ar-SA" sz="2800" dirty="0" smtClean="0">
                <a:solidFill>
                  <a:schemeClr val="accent2">
                    <a:lumMod val="75000"/>
                  </a:schemeClr>
                </a:solidFill>
                <a:cs typeface="B Titr" pitchFamily="2" charset="-78"/>
              </a:rPr>
              <a:t> </a:t>
            </a:r>
            <a:r>
              <a:rPr lang="ar-SA" sz="2800" dirty="0">
                <a:solidFill>
                  <a:schemeClr val="accent2">
                    <a:lumMod val="75000"/>
                  </a:schemeClr>
                </a:solidFill>
                <a:cs typeface="B Titr" pitchFamily="2" charset="-78"/>
              </a:rPr>
              <a:t>و گزارش‌های مربوط</a:t>
            </a:r>
            <a:endParaRPr lang="en-US" sz="2800" b="1" dirty="0">
              <a:solidFill>
                <a:schemeClr val="accent2">
                  <a:lumMod val="75000"/>
                </a:schemeClr>
              </a:solidFill>
              <a:cs typeface="B Titr" pitchFamily="2" charset="-78"/>
            </a:endParaRPr>
          </a:p>
        </p:txBody>
      </p:sp>
    </p:spTree>
  </p:cSld>
  <p:clrMapOvr>
    <a:masterClrMapping/>
  </p:clrMapOvr>
  <p:transition spd="med">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Autofit/>
          </a:bodyPr>
          <a:lstStyle/>
          <a:p>
            <a:pPr algn="r" rtl="1">
              <a:buNone/>
            </a:pPr>
            <a:r>
              <a:rPr lang="ar-SA" sz="2200" b="1" dirty="0">
                <a:solidFill>
                  <a:schemeClr val="accent2">
                    <a:lumMod val="75000"/>
                  </a:schemeClr>
                </a:solidFill>
                <a:cs typeface="B Nazanin" pitchFamily="2" charset="-78"/>
              </a:rPr>
              <a:t>مصادیق نظارت در موسسات خیریه</a:t>
            </a:r>
            <a:endParaRPr lang="en-US" sz="2200" b="1" dirty="0">
              <a:solidFill>
                <a:schemeClr val="accent2">
                  <a:lumMod val="75000"/>
                </a:schemeClr>
              </a:solidFill>
              <a:cs typeface="B Nazanin" pitchFamily="2" charset="-78"/>
            </a:endParaRPr>
          </a:p>
          <a:p>
            <a:pPr algn="r" rtl="1">
              <a:buNone/>
            </a:pPr>
            <a:r>
              <a:rPr lang="ar-YE" sz="2000" dirty="0">
                <a:cs typeface="B Nazanin" pitchFamily="2" charset="-78"/>
              </a:rPr>
              <a:t>ناظر مکلف است </a:t>
            </a:r>
            <a:r>
              <a:rPr lang="ar-YE" sz="2000" dirty="0" smtClean="0">
                <a:cs typeface="B Nazanin" pitchFamily="2" charset="-78"/>
              </a:rPr>
              <a:t>موارد </a:t>
            </a:r>
            <a:r>
              <a:rPr lang="ar-YE" sz="2000" dirty="0">
                <a:cs typeface="B Nazanin" pitchFamily="2" charset="-78"/>
              </a:rPr>
              <a:t>ذیل را بررسی و گزارش مربوط را </a:t>
            </a:r>
            <a:r>
              <a:rPr lang="fa-IR" sz="2000" dirty="0" smtClean="0">
                <a:cs typeface="B Nazanin" pitchFamily="2" charset="-78"/>
              </a:rPr>
              <a:t>به </a:t>
            </a:r>
            <a:r>
              <a:rPr lang="ar-YE" sz="2000" dirty="0" smtClean="0">
                <a:cs typeface="B Nazanin" pitchFamily="2" charset="-78"/>
              </a:rPr>
              <a:t>اداره </a:t>
            </a:r>
            <a:r>
              <a:rPr lang="ar-YE" sz="2000" dirty="0">
                <a:cs typeface="B Nazanin" pitchFamily="2" charset="-78"/>
              </a:rPr>
              <a:t>امور مالیاتی </a:t>
            </a:r>
            <a:r>
              <a:rPr lang="ar-YE" sz="2000" dirty="0" smtClean="0">
                <a:cs typeface="B Nazanin" pitchFamily="2" charset="-78"/>
              </a:rPr>
              <a:t>ارائه </a:t>
            </a:r>
            <a:r>
              <a:rPr lang="ar-YE" sz="2000" dirty="0">
                <a:cs typeface="B Nazanin" pitchFamily="2" charset="-78"/>
              </a:rPr>
              <a:t>نماید:</a:t>
            </a:r>
            <a:endParaRPr lang="en-US" sz="2000" b="1" dirty="0">
              <a:cs typeface="B Nazanin" pitchFamily="2" charset="-78"/>
            </a:endParaRPr>
          </a:p>
          <a:p>
            <a:pPr marL="0" indent="0" algn="r" rtl="1">
              <a:buClr>
                <a:schemeClr val="accent5">
                  <a:lumMod val="75000"/>
                </a:schemeClr>
              </a:buClr>
              <a:buSzPct val="94000"/>
              <a:buFont typeface="Wingdings" pitchFamily="2" charset="2"/>
              <a:buChar char="q"/>
            </a:pPr>
            <a:r>
              <a:rPr lang="ar-YE" sz="2000" dirty="0" smtClean="0">
                <a:cs typeface="B Nazanin" pitchFamily="2" charset="-78"/>
              </a:rPr>
              <a:t>منابع </a:t>
            </a:r>
            <a:r>
              <a:rPr lang="ar-YE" sz="2000" dirty="0">
                <a:cs typeface="B Nazanin" pitchFamily="2" charset="-78"/>
              </a:rPr>
              <a:t>درآمدی موسسه خیریه و ارائه گزارش تفکیکی درآمدها، شامل کمک‌ها و هدایای موضوع بند "ط" ماده 139 قانون و سایر درآمدها.</a:t>
            </a:r>
            <a:endParaRPr lang="en-US" sz="2000" b="1" dirty="0">
              <a:cs typeface="B Nazanin" pitchFamily="2" charset="-78"/>
            </a:endParaRPr>
          </a:p>
          <a:p>
            <a:pPr marL="0" indent="0" algn="r" rtl="1">
              <a:buClr>
                <a:schemeClr val="accent5">
                  <a:lumMod val="75000"/>
                </a:schemeClr>
              </a:buClr>
              <a:buSzPct val="94000"/>
              <a:buFont typeface="Wingdings" pitchFamily="2" charset="2"/>
              <a:buChar char="q"/>
            </a:pPr>
            <a:r>
              <a:rPr lang="ar-YE" sz="2000" dirty="0" smtClean="0">
                <a:cs typeface="B Nazanin" pitchFamily="2" charset="-78"/>
              </a:rPr>
              <a:t>مصارف </a:t>
            </a:r>
            <a:r>
              <a:rPr lang="ar-YE" sz="2000" dirty="0">
                <a:cs typeface="B Nazanin" pitchFamily="2" charset="-78"/>
              </a:rPr>
              <a:t>و هزینه های موسسه خیریه و ارائه گزارش تفکیکی شامل مصارف مصرح در بند "ح" ماده 139 قانون، هزینه های مربوط به امور جاری موسسه و سایر هزینه‌ها.</a:t>
            </a:r>
            <a:endParaRPr lang="en-US" sz="2000" b="1" dirty="0">
              <a:cs typeface="B Nazanin" pitchFamily="2" charset="-78"/>
            </a:endParaRPr>
          </a:p>
          <a:p>
            <a:pPr algn="r" rtl="1">
              <a:buClr>
                <a:schemeClr val="accent5">
                  <a:lumMod val="75000"/>
                </a:schemeClr>
              </a:buClr>
              <a:buSzPct val="94000"/>
              <a:buFont typeface="Wingdings" pitchFamily="2" charset="2"/>
              <a:buChar char="q"/>
            </a:pPr>
            <a:r>
              <a:rPr lang="ar-YE" sz="2000" dirty="0" smtClean="0">
                <a:cs typeface="B Nazanin" pitchFamily="2" charset="-78"/>
              </a:rPr>
              <a:t>میزان </a:t>
            </a:r>
            <a:r>
              <a:rPr lang="ar-YE" sz="2000" dirty="0">
                <a:cs typeface="B Nazanin" pitchFamily="2" charset="-78"/>
              </a:rPr>
              <a:t>تطابق دامنه موضوعی و مکانی فعالیت های موسسه با اساسنامه مصوب و مجوزهای صادره برای آن.</a:t>
            </a:r>
            <a:endParaRPr lang="en-US" sz="2000" b="1" dirty="0">
              <a:cs typeface="B Nazanin" pitchFamily="2" charset="-78"/>
            </a:endParaRPr>
          </a:p>
          <a:p>
            <a:pPr algn="r" rtl="1">
              <a:buClr>
                <a:schemeClr val="accent5">
                  <a:lumMod val="75000"/>
                </a:schemeClr>
              </a:buClr>
              <a:buSzPct val="94000"/>
              <a:buFont typeface="Wingdings" pitchFamily="2" charset="2"/>
              <a:buChar char="q"/>
            </a:pPr>
            <a:r>
              <a:rPr lang="ar-YE" sz="2000" dirty="0" smtClean="0">
                <a:cs typeface="B Nazanin" pitchFamily="2" charset="-78"/>
              </a:rPr>
              <a:t>میزان </a:t>
            </a:r>
            <a:r>
              <a:rPr lang="ar-YE" sz="2000" dirty="0">
                <a:cs typeface="B Nazanin" pitchFamily="2" charset="-78"/>
              </a:rPr>
              <a:t>صحت و کفایت سازو کارهای کنترل داخلی موسسه </a:t>
            </a:r>
            <a:r>
              <a:rPr lang="ar-YE" sz="2000" dirty="0" smtClean="0">
                <a:cs typeface="B Nazanin" pitchFamily="2" charset="-78"/>
              </a:rPr>
              <a:t>خیریه.</a:t>
            </a:r>
            <a:endParaRPr lang="en-US" sz="2000" b="1" dirty="0">
              <a:cs typeface="B Nazanin" pitchFamily="2" charset="-78"/>
            </a:endParaRPr>
          </a:p>
          <a:p>
            <a:pPr marL="0" indent="0" algn="r" rtl="1">
              <a:buClr>
                <a:schemeClr val="accent5">
                  <a:lumMod val="75000"/>
                </a:schemeClr>
              </a:buClr>
              <a:buSzPct val="94000"/>
              <a:buFont typeface="Wingdings" pitchFamily="2" charset="2"/>
              <a:buChar char="q"/>
            </a:pPr>
            <a:r>
              <a:rPr lang="ar-YE" sz="2000" dirty="0" smtClean="0">
                <a:cs typeface="B Nazanin" pitchFamily="2" charset="-78"/>
              </a:rPr>
              <a:t>نظارت </a:t>
            </a:r>
            <a:r>
              <a:rPr lang="ar-YE" sz="2000" dirty="0">
                <a:cs typeface="B Nazanin" pitchFamily="2" charset="-78"/>
              </a:rPr>
              <a:t>بر فعالیت‌های غیرانتفاعی موضوع تبصره (1) ماده 139 قانون (برگزاری دوره های آموزشی، سمینارها و...) حسب درخواست مکتوب موسسه.</a:t>
            </a:r>
            <a:endParaRPr lang="en-US" sz="2000" b="1" dirty="0">
              <a:cs typeface="B Nazanin" pitchFamily="2" charset="-78"/>
            </a:endParaRPr>
          </a:p>
          <a:p>
            <a:pPr marL="0" indent="0" algn="r" rtl="1">
              <a:buClr>
                <a:schemeClr val="accent5">
                  <a:lumMod val="75000"/>
                </a:schemeClr>
              </a:buClr>
              <a:buSzPct val="94000"/>
              <a:buFont typeface="Wingdings" pitchFamily="2" charset="2"/>
              <a:buChar char="q"/>
            </a:pPr>
            <a:r>
              <a:rPr lang="fa-IR" sz="2000" dirty="0" smtClean="0">
                <a:cs typeface="B Nazanin" pitchFamily="2" charset="-78"/>
              </a:rPr>
              <a:t>ت</a:t>
            </a:r>
            <a:r>
              <a:rPr lang="ar-YE" sz="2000" dirty="0" smtClean="0">
                <a:cs typeface="B Nazanin" pitchFamily="2" charset="-78"/>
              </a:rPr>
              <a:t>غييرات دارايي</a:t>
            </a:r>
            <a:r>
              <a:rPr lang="en-US" sz="2000" dirty="0">
                <a:cs typeface="B Nazanin" pitchFamily="2" charset="-78"/>
              </a:rPr>
              <a:t>‌</a:t>
            </a:r>
            <a:r>
              <a:rPr lang="ar-YE" sz="2000" dirty="0">
                <a:cs typeface="B Nazanin" pitchFamily="2" charset="-78"/>
              </a:rPr>
              <a:t>های موجود و یا ایجاد دارايي جدید از محل كمك</a:t>
            </a:r>
            <a:r>
              <a:rPr lang="en-US" sz="2000" dirty="0">
                <a:cs typeface="B Nazanin" pitchFamily="2" charset="-78"/>
              </a:rPr>
              <a:t>‌</a:t>
            </a:r>
            <a:r>
              <a:rPr lang="ar-YE" sz="2000" dirty="0">
                <a:cs typeface="B Nazanin" pitchFamily="2" charset="-78"/>
              </a:rPr>
              <a:t>ها و هداياي دريافتي موسسه و تعیین میزان بهره‌گیری از این دارايي</a:t>
            </a:r>
            <a:r>
              <a:rPr lang="en-US" sz="2000" dirty="0">
                <a:cs typeface="B Nazanin" pitchFamily="2" charset="-78"/>
              </a:rPr>
              <a:t>‌</a:t>
            </a:r>
            <a:r>
              <a:rPr lang="ar-YE" sz="2000" dirty="0">
                <a:cs typeface="B Nazanin" pitchFamily="2" charset="-78"/>
              </a:rPr>
              <a:t>ها در جلب کمک، انجام امور مصرح در اساسنامه و ارائه خدمات موضوع بند "ح" ماده (139) قانون مالیات های مستقیم.</a:t>
            </a:r>
            <a:endParaRPr lang="en-US" sz="2000" b="1" dirty="0">
              <a:cs typeface="B Nazanin" pitchFamily="2" charset="-78"/>
            </a:endParaRPr>
          </a:p>
          <a:p>
            <a:pPr algn="r">
              <a:buClr>
                <a:schemeClr val="accent5">
                  <a:lumMod val="75000"/>
                </a:schemeClr>
              </a:buClr>
              <a:buSzPct val="94000"/>
              <a:buFont typeface="Wingdings" pitchFamily="2" charset="2"/>
              <a:buChar char="q"/>
            </a:pPr>
            <a:endParaRPr lang="en-US" sz="2000" dirty="0">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340369"/>
          </a:xfrm>
        </p:spPr>
        <p:txBody>
          <a:bodyPr>
            <a:noAutofit/>
          </a:bodyPr>
          <a:lstStyle/>
          <a:p>
            <a:pPr algn="r" rtl="1">
              <a:buNone/>
            </a:pPr>
            <a:r>
              <a:rPr lang="ar-SA" sz="2000" b="1" dirty="0" smtClean="0">
                <a:solidFill>
                  <a:schemeClr val="accent2">
                    <a:lumMod val="75000"/>
                  </a:schemeClr>
                </a:solidFill>
                <a:cs typeface="B Nazanin" pitchFamily="2" charset="-78"/>
              </a:rPr>
              <a:t>گزارش‌های </a:t>
            </a:r>
            <a:r>
              <a:rPr lang="ar-SA" sz="2000" b="1" dirty="0">
                <a:solidFill>
                  <a:schemeClr val="accent2">
                    <a:lumMod val="75000"/>
                  </a:schemeClr>
                </a:solidFill>
                <a:cs typeface="B Nazanin" pitchFamily="2" charset="-78"/>
              </a:rPr>
              <a:t>نظارتی خاص موسسات خیریه</a:t>
            </a:r>
            <a:endParaRPr lang="en-US" sz="2000" b="1" dirty="0">
              <a:solidFill>
                <a:schemeClr val="accent2">
                  <a:lumMod val="75000"/>
                </a:schemeClr>
              </a:solidFill>
              <a:cs typeface="B Nazanin" pitchFamily="2" charset="-78"/>
            </a:endParaRPr>
          </a:p>
          <a:p>
            <a:pPr algn="r" rtl="1">
              <a:buNone/>
            </a:pPr>
            <a:r>
              <a:rPr lang="ar-YE" sz="1900" dirty="0" smtClean="0">
                <a:cs typeface="B Nazanin" pitchFamily="2" charset="-78"/>
              </a:rPr>
              <a:t>ناظر </a:t>
            </a:r>
            <a:r>
              <a:rPr lang="ar-YE" sz="1900" dirty="0">
                <a:cs typeface="B Nazanin" pitchFamily="2" charset="-78"/>
              </a:rPr>
              <a:t>می‌بایست گزارش‌های ذیل را تهیه و به مراجع مربوط ارائه نماید:</a:t>
            </a:r>
            <a:endParaRPr lang="en-US" sz="1900" b="1" dirty="0">
              <a:cs typeface="B Nazanin" pitchFamily="2" charset="-78"/>
            </a:endParaRPr>
          </a:p>
          <a:p>
            <a:pPr algn="r" rtl="1">
              <a:buNone/>
            </a:pPr>
            <a:r>
              <a:rPr lang="ar-YE" sz="1900" dirty="0">
                <a:cs typeface="B Nazanin" pitchFamily="2" charset="-78"/>
              </a:rPr>
              <a:t>الف) طي سال مالي در بازه‌های زمانی (3) ماهه جهت انجام نظارت دوره </a:t>
            </a:r>
            <a:r>
              <a:rPr lang="ar-YE" sz="1900" dirty="0" smtClean="0">
                <a:cs typeface="B Nazanin" pitchFamily="2" charset="-78"/>
              </a:rPr>
              <a:t>ای</a:t>
            </a:r>
            <a:r>
              <a:rPr lang="fa-IR" sz="1900" dirty="0" smtClean="0">
                <a:cs typeface="B Nazanin" pitchFamily="2" charset="-78"/>
              </a:rPr>
              <a:t>، </a:t>
            </a:r>
            <a:r>
              <a:rPr lang="ar-YE" sz="1900" dirty="0" smtClean="0">
                <a:cs typeface="B Nazanin" pitchFamily="2" charset="-78"/>
              </a:rPr>
              <a:t>ظرف </a:t>
            </a:r>
            <a:r>
              <a:rPr lang="ar-YE" sz="1900" dirty="0">
                <a:cs typeface="B Nazanin" pitchFamily="2" charset="-78"/>
              </a:rPr>
              <a:t>یک ماه از پایان هر فصل، به موسسه خیریه مراجعه و ضمن تهیه صورتجلسه شمارش وجوه نقد (اعم از بانک، صندوق، تنخواه گردان) و همچنین مسکوکات، اوراق بهادار و سایر دارایی‌های</a:t>
            </a:r>
            <a:r>
              <a:rPr lang="en-US" sz="1900" dirty="0">
                <a:cs typeface="B Nazanin" pitchFamily="2" charset="-78"/>
              </a:rPr>
              <a:t> </a:t>
            </a:r>
            <a:r>
              <a:rPr lang="ar-YE" sz="1900" dirty="0">
                <a:cs typeface="B Nazanin" pitchFamily="2" charset="-78"/>
              </a:rPr>
              <a:t>سريع التبديل به وجه </a:t>
            </a:r>
            <a:r>
              <a:rPr lang="ar-YE" sz="1900" dirty="0" smtClean="0">
                <a:cs typeface="B Nazanin" pitchFamily="2" charset="-78"/>
              </a:rPr>
              <a:t>نقد</a:t>
            </a:r>
            <a:r>
              <a:rPr lang="fa-IR" sz="1900" dirty="0" smtClean="0">
                <a:cs typeface="B Nazanin" pitchFamily="2" charset="-78"/>
              </a:rPr>
              <a:t> </a:t>
            </a:r>
            <a:r>
              <a:rPr lang="ar-YE" sz="1900" dirty="0" smtClean="0">
                <a:cs typeface="B Nazanin" pitchFamily="2" charset="-78"/>
              </a:rPr>
              <a:t>گزارش </a:t>
            </a:r>
            <a:r>
              <a:rPr lang="ar-YE" sz="1900" dirty="0">
                <a:cs typeface="B Nazanin" pitchFamily="2" charset="-78"/>
              </a:rPr>
              <a:t>نظارت دوره‌ای را </a:t>
            </a:r>
            <a:r>
              <a:rPr lang="ar-YE" sz="1900" dirty="0" smtClean="0">
                <a:cs typeface="B Nazanin" pitchFamily="2" charset="-78"/>
              </a:rPr>
              <a:t>بر </a:t>
            </a:r>
            <a:r>
              <a:rPr lang="ar-YE" sz="1900" dirty="0">
                <a:cs typeface="B Nazanin" pitchFamily="2" charset="-78"/>
              </a:rPr>
              <a:t>اساس اطلاعات مربوط به روز مراجعه، تنظيم نماید. این گزارش باید در دو نسخه تهیه و حداکثر ظرف 15 روز از تاریخ انجام نظارت‌، يك نسخه از آن جهت درج در پرونده مودی به اداره امور مالیاتی ذیربط تسلیم شود</a:t>
            </a:r>
            <a:r>
              <a:rPr lang="ar-YE" sz="1900" dirty="0" smtClean="0">
                <a:cs typeface="B Nazanin" pitchFamily="2" charset="-78"/>
              </a:rPr>
              <a:t>.</a:t>
            </a:r>
            <a:endParaRPr lang="en-US" sz="1900" b="1" dirty="0">
              <a:cs typeface="B Nazanin" pitchFamily="2" charset="-78"/>
            </a:endParaRPr>
          </a:p>
          <a:p>
            <a:pPr algn="r" rtl="1">
              <a:buNone/>
            </a:pPr>
            <a:r>
              <a:rPr lang="ar-YE" sz="1900" dirty="0">
                <a:cs typeface="B Nazanin" pitchFamily="2" charset="-78"/>
              </a:rPr>
              <a:t>ب) حداكثر ظرف مدت 4 ماه از تاريخ تسلیم صورتحساب درآمد و هزينه توسط موسسه خیریه، گزارش سالانه نظارت را </a:t>
            </a:r>
            <a:r>
              <a:rPr lang="ar-YE" sz="1900" dirty="0" smtClean="0">
                <a:cs typeface="B Nazanin" pitchFamily="2" charset="-78"/>
              </a:rPr>
              <a:t>تهیه </a:t>
            </a:r>
            <a:r>
              <a:rPr lang="ar-YE" sz="1900" dirty="0">
                <a:cs typeface="B Nazanin" pitchFamily="2" charset="-78"/>
              </a:rPr>
              <a:t>و به اداره امور مالیاتی </a:t>
            </a:r>
            <a:r>
              <a:rPr lang="ar-YE" sz="1900" dirty="0" smtClean="0">
                <a:cs typeface="B Nazanin" pitchFamily="2" charset="-78"/>
              </a:rPr>
              <a:t>ارائه </a:t>
            </a:r>
            <a:r>
              <a:rPr lang="ar-YE" sz="1900" dirty="0">
                <a:cs typeface="B Nazanin" pitchFamily="2" charset="-78"/>
              </a:rPr>
              <a:t>نماید. برای تنظیم این گزارش باید اقدامات ذیل </a:t>
            </a:r>
            <a:r>
              <a:rPr lang="ar-YE" sz="1900" dirty="0" smtClean="0">
                <a:cs typeface="B Nazanin" pitchFamily="2" charset="-78"/>
              </a:rPr>
              <a:t>از سوی ناظر انجام </a:t>
            </a:r>
            <a:r>
              <a:rPr lang="ar-YE" sz="1900" dirty="0">
                <a:cs typeface="B Nazanin" pitchFamily="2" charset="-78"/>
              </a:rPr>
              <a:t>پذیرد:</a:t>
            </a:r>
            <a:endParaRPr lang="en-US" sz="1900" b="1" dirty="0">
              <a:cs typeface="B Nazanin" pitchFamily="2" charset="-78"/>
            </a:endParaRPr>
          </a:p>
          <a:p>
            <a:pPr algn="r" rtl="1">
              <a:buNone/>
            </a:pPr>
            <a:r>
              <a:rPr lang="ar-YE" sz="1900" dirty="0">
                <a:cs typeface="B Nazanin" pitchFamily="2" charset="-78"/>
              </a:rPr>
              <a:t>ب-1) صورتحساب درآمد و هزینه موسسه را از حیث رعايت قوانین و مقررات و آيين نامه اجرايي تبصره 3 ماده (139) </a:t>
            </a:r>
            <a:r>
              <a:rPr lang="ar-YE" sz="1900" dirty="0" smtClean="0">
                <a:cs typeface="B Nazanin" pitchFamily="2" charset="-78"/>
              </a:rPr>
              <a:t>ق.م.م</a:t>
            </a:r>
            <a:r>
              <a:rPr lang="fa-IR" sz="1900" dirty="0" smtClean="0">
                <a:cs typeface="B Nazanin" pitchFamily="2" charset="-78"/>
              </a:rPr>
              <a:t> </a:t>
            </a:r>
            <a:r>
              <a:rPr lang="ar-YE" sz="1900" dirty="0" smtClean="0">
                <a:cs typeface="B Nazanin" pitchFamily="2" charset="-78"/>
              </a:rPr>
              <a:t>و </a:t>
            </a:r>
            <a:r>
              <a:rPr lang="ar-YE" sz="1900" dirty="0">
                <a:cs typeface="B Nazanin" pitchFamily="2" charset="-78"/>
              </a:rPr>
              <a:t>مفاد این دستورالعمل بررسی و اظهار نظر خود را با ذکر موارد مغایرت صورتحساب مذکور با قوانین و آئین‌نامه‌های مرتبط یا ایجاد هرگونه محدودیت در حیطه نظارت، در گزارش مربوط ذکر نماید.</a:t>
            </a:r>
            <a:endParaRPr lang="en-US" sz="1900" b="1" dirty="0">
              <a:cs typeface="B Nazanin" pitchFamily="2" charset="-78"/>
            </a:endParaRPr>
          </a:p>
          <a:p>
            <a:pPr algn="r" rtl="1">
              <a:buNone/>
            </a:pPr>
            <a:r>
              <a:rPr lang="ar-YE" sz="1900" dirty="0">
                <a:cs typeface="B Nazanin" pitchFamily="2" charset="-78"/>
              </a:rPr>
              <a:t>ب-2) چهار مورد گزارش نظارت دوره‌ای مذکور در بند الف فوق را بررسی و نتیجه تجمیعی را به همراه ضمائم مربوط در گزارش منعکس نماید. </a:t>
            </a:r>
            <a:endParaRPr lang="en-US" sz="1900" b="1"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7" name="Picture 6" descr="im45ages.jpg"/>
          <p:cNvPicPr>
            <a:picLocks noChangeAspect="1"/>
          </p:cNvPicPr>
          <p:nvPr/>
        </p:nvPicPr>
        <p:blipFill>
          <a:blip r:embed="rId2" cstate="print"/>
          <a:stretch>
            <a:fillRect/>
          </a:stretch>
        </p:blipFill>
        <p:spPr>
          <a:xfrm>
            <a:off x="357158" y="0"/>
            <a:ext cx="8429684" cy="6643710"/>
          </a:xfrm>
          <a:prstGeom prst="rect">
            <a:avLst/>
          </a:prstGeom>
        </p:spPr>
      </p:pic>
      <p:sp>
        <p:nvSpPr>
          <p:cNvPr id="9" name="Title 8"/>
          <p:cNvSpPr>
            <a:spLocks noGrp="1"/>
          </p:cNvSpPr>
          <p:nvPr>
            <p:ph type="ctrTitle"/>
          </p:nvPr>
        </p:nvSpPr>
        <p:spPr>
          <a:xfrm>
            <a:off x="1142976" y="2214554"/>
            <a:ext cx="7000924" cy="2000263"/>
          </a:xfrm>
        </p:spPr>
        <p:txBody>
          <a:bodyPr>
            <a:normAutofit/>
          </a:bodyPr>
          <a:lstStyle/>
          <a:p>
            <a:pPr rtl="1"/>
            <a:r>
              <a:rPr lang="fa-IR" sz="2800" dirty="0" smtClean="0">
                <a:solidFill>
                  <a:schemeClr val="accent2">
                    <a:lumMod val="75000"/>
                  </a:schemeClr>
                </a:solidFill>
                <a:cs typeface="B Titr" pitchFamily="2" charset="-78"/>
              </a:rPr>
              <a:t/>
            </a:r>
            <a:br>
              <a:rPr lang="fa-IR" sz="2800" dirty="0" smtClean="0">
                <a:solidFill>
                  <a:schemeClr val="accent2">
                    <a:lumMod val="75000"/>
                  </a:schemeClr>
                </a:solidFill>
                <a:cs typeface="B Titr" pitchFamily="2" charset="-78"/>
              </a:rPr>
            </a:br>
            <a:r>
              <a:rPr lang="ar-SA" sz="2800" dirty="0">
                <a:solidFill>
                  <a:schemeClr val="accent2">
                    <a:lumMod val="75000"/>
                  </a:schemeClr>
                </a:solidFill>
                <a:cs typeface="B Titr" pitchFamily="2" charset="-78"/>
              </a:rPr>
              <a:t>مصادیق منابع و مصارف </a:t>
            </a:r>
            <a:r>
              <a:rPr lang="fa-IR" sz="2800" dirty="0" smtClean="0">
                <a:solidFill>
                  <a:schemeClr val="accent2">
                    <a:lumMod val="75000"/>
                  </a:schemeClr>
                </a:solidFill>
                <a:cs typeface="B Titr" pitchFamily="2" charset="-78"/>
              </a:rPr>
              <a:t/>
            </a:r>
            <a:br>
              <a:rPr lang="fa-IR" sz="2800" dirty="0" smtClean="0">
                <a:solidFill>
                  <a:schemeClr val="accent2">
                    <a:lumMod val="75000"/>
                  </a:schemeClr>
                </a:solidFill>
                <a:cs typeface="B Titr" pitchFamily="2" charset="-78"/>
              </a:rPr>
            </a:br>
            <a:r>
              <a:rPr lang="ar-SA" sz="2800" dirty="0" smtClean="0">
                <a:solidFill>
                  <a:schemeClr val="accent2">
                    <a:lumMod val="75000"/>
                  </a:schemeClr>
                </a:solidFill>
                <a:cs typeface="B Titr" pitchFamily="2" charset="-78"/>
              </a:rPr>
              <a:t>موسسات </a:t>
            </a:r>
            <a:r>
              <a:rPr lang="ar-SA" sz="2800" dirty="0">
                <a:solidFill>
                  <a:schemeClr val="accent2">
                    <a:lumMod val="75000"/>
                  </a:schemeClr>
                </a:solidFill>
                <a:cs typeface="B Titr" pitchFamily="2" charset="-78"/>
              </a:rPr>
              <a:t>خیریه</a:t>
            </a:r>
            <a:endParaRPr lang="en-US" sz="2800" dirty="0">
              <a:solidFill>
                <a:schemeClr val="accent2">
                  <a:lumMod val="75000"/>
                </a:schemeClr>
              </a:solidFill>
              <a:cs typeface="B Titr" pitchFamily="2" charset="-78"/>
            </a:endParaRPr>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142984"/>
            <a:ext cx="8001056" cy="4840303"/>
          </a:xfrm>
        </p:spPr>
        <p:txBody>
          <a:bodyPr>
            <a:noAutofit/>
          </a:bodyPr>
          <a:lstStyle/>
          <a:p>
            <a:pPr algn="just" rtl="1">
              <a:buNone/>
            </a:pPr>
            <a:r>
              <a:rPr lang="ar-SA" sz="2200" b="1" dirty="0" smtClean="0">
                <a:solidFill>
                  <a:srgbClr val="C00000"/>
                </a:solidFill>
                <a:cs typeface="B Nazanin" pitchFamily="2" charset="-78"/>
              </a:rPr>
              <a:t>منابع </a:t>
            </a:r>
            <a:r>
              <a:rPr lang="ar-SA" sz="2200" b="1" dirty="0">
                <a:solidFill>
                  <a:srgbClr val="C00000"/>
                </a:solidFill>
                <a:cs typeface="B Nazanin" pitchFamily="2" charset="-78"/>
              </a:rPr>
              <a:t>درآمدی موضوع بند (ط) ماده (139) قانون</a:t>
            </a:r>
            <a:endParaRPr lang="en-US" sz="2200" b="1" dirty="0">
              <a:solidFill>
                <a:srgbClr val="C00000"/>
              </a:solidFill>
              <a:cs typeface="B Nazanin" pitchFamily="2" charset="-78"/>
            </a:endParaRPr>
          </a:p>
          <a:p>
            <a:pPr algn="just" rtl="1">
              <a:buNone/>
            </a:pPr>
            <a:r>
              <a:rPr lang="ar-YE" sz="2200" dirty="0">
                <a:cs typeface="B Nazanin" pitchFamily="2" charset="-78"/>
              </a:rPr>
              <a:t>اقلام درآمدی ذیل از منابع درآمدی موضوع بند (ط) ماده (139) قانون به شمار می‌آیند :</a:t>
            </a:r>
            <a:endParaRPr lang="en-US" sz="2200" dirty="0">
              <a:cs typeface="B Nazanin" pitchFamily="2" charset="-78"/>
            </a:endParaRPr>
          </a:p>
          <a:p>
            <a:pPr indent="20638" algn="just" rtl="1">
              <a:buNone/>
            </a:pPr>
            <a:r>
              <a:rPr lang="ar-YE" sz="2200" dirty="0">
                <a:cs typeface="B Nazanin" pitchFamily="2" charset="-78"/>
              </a:rPr>
              <a:t>الف)  هدیه ، اعانه و هبه اشخاص حقیقی و حقوقی اعم از دولتی و غیر دولتی .</a:t>
            </a:r>
            <a:endParaRPr lang="en-US" sz="2200" dirty="0">
              <a:cs typeface="B Nazanin" pitchFamily="2" charset="-78"/>
            </a:endParaRPr>
          </a:p>
          <a:p>
            <a:pPr indent="20638" algn="just" rtl="1">
              <a:buNone/>
            </a:pPr>
            <a:r>
              <a:rPr lang="ar-YE" sz="2200" dirty="0">
                <a:cs typeface="B Nazanin" pitchFamily="2" charset="-78"/>
              </a:rPr>
              <a:t>ب) قبول وصیت، وقف و حبس .</a:t>
            </a:r>
            <a:endParaRPr lang="en-US" sz="2200" dirty="0">
              <a:cs typeface="B Nazanin" pitchFamily="2" charset="-78"/>
            </a:endParaRPr>
          </a:p>
          <a:p>
            <a:pPr indent="20638" algn="just" rtl="1">
              <a:buNone/>
            </a:pPr>
            <a:r>
              <a:rPr lang="ar-YE" sz="2200" dirty="0">
                <a:cs typeface="B Nazanin" pitchFamily="2" charset="-78"/>
              </a:rPr>
              <a:t>پ) کمک‌های دریافتی از مجامع رسمی بین‌المللی و منطقه‌ای و آژانس‌های وابسته به سازمان ملل به شرط احراز.</a:t>
            </a:r>
            <a:endParaRPr lang="en-US" sz="2200" dirty="0">
              <a:cs typeface="B Nazanin" pitchFamily="2" charset="-78"/>
            </a:endParaRPr>
          </a:p>
          <a:p>
            <a:pPr indent="20638" algn="just" rtl="1">
              <a:buNone/>
            </a:pPr>
            <a:r>
              <a:rPr lang="ar-YE" sz="2200" dirty="0">
                <a:cs typeface="B Nazanin" pitchFamily="2" charset="-78"/>
              </a:rPr>
              <a:t>ت) كمك های دریافتی از سایر اشخاص حقیقی و حقوقی خارجی، مورد تایید و موافقت مراجع نظارتی مربوط. </a:t>
            </a:r>
            <a:endParaRPr lang="en-US" sz="2200" dirty="0">
              <a:cs typeface="B Nazanin" pitchFamily="2" charset="-78"/>
            </a:endParaRPr>
          </a:p>
          <a:p>
            <a:pPr algn="just" rtl="1">
              <a:buNone/>
            </a:pPr>
            <a:r>
              <a:rPr lang="fa-IR" sz="2200" b="1" dirty="0" smtClean="0">
                <a:solidFill>
                  <a:srgbClr val="C00000"/>
                </a:solidFill>
                <a:cs typeface="B Nazanin" pitchFamily="2" charset="-78"/>
              </a:rPr>
              <a:t>نکته 1: </a:t>
            </a:r>
            <a:r>
              <a:rPr lang="ar-YE" sz="2200" dirty="0" smtClean="0">
                <a:cs typeface="B Nazanin" pitchFamily="2" charset="-78"/>
              </a:rPr>
              <a:t>عایدی </a:t>
            </a:r>
            <a:r>
              <a:rPr lang="ar-YE" sz="2200" dirty="0">
                <a:cs typeface="B Nazanin" pitchFamily="2" charset="-78"/>
              </a:rPr>
              <a:t>حاصل از فروش یا اجاره کمک‌ها و هدایای غیرنقدی دریافتی نیز از </a:t>
            </a:r>
            <a:r>
              <a:rPr lang="ar-YE" sz="2200" dirty="0" smtClean="0">
                <a:cs typeface="B Nazanin" pitchFamily="2" charset="-78"/>
              </a:rPr>
              <a:t>جمله منابع </a:t>
            </a:r>
            <a:r>
              <a:rPr lang="ar-YE" sz="2200" dirty="0">
                <a:cs typeface="B Nazanin" pitchFamily="2" charset="-78"/>
              </a:rPr>
              <a:t>درآمدی موضوع بند (ط) ماده (139) قانون به شمار می‌آید. </a:t>
            </a:r>
            <a:endParaRPr lang="en-US" sz="2200" dirty="0">
              <a:cs typeface="B Nazanin" pitchFamily="2" charset="-78"/>
            </a:endParaRPr>
          </a:p>
          <a:p>
            <a:pPr algn="just" rtl="1">
              <a:buNone/>
            </a:pPr>
            <a:r>
              <a:rPr lang="fa-IR" sz="2200" b="1" dirty="0">
                <a:solidFill>
                  <a:srgbClr val="C00000"/>
                </a:solidFill>
                <a:cs typeface="B Nazanin" pitchFamily="2" charset="-78"/>
              </a:rPr>
              <a:t>نکته 2: </a:t>
            </a:r>
            <a:r>
              <a:rPr lang="ar-YE" sz="2200" dirty="0" smtClean="0">
                <a:cs typeface="B Nazanin" pitchFamily="2" charset="-78"/>
              </a:rPr>
              <a:t>سود </a:t>
            </a:r>
            <a:r>
              <a:rPr lang="ar-YE" sz="2200" dirty="0">
                <a:cs typeface="B Nazanin" pitchFamily="2" charset="-78"/>
              </a:rPr>
              <a:t>حاصل از تسعیر ارز یا فروش مسکوکاتی که از محل کمک‌ها و هدایا تامین شده باشند از منابع درآمدی موضوع بند (ط) ماده (139) قانون به شمار می‌آیند</a:t>
            </a:r>
            <a:r>
              <a:rPr lang="ar-YE" sz="2200" dirty="0" smtClean="0">
                <a:cs typeface="B Nazanin" pitchFamily="2" charset="-78"/>
              </a:rPr>
              <a:t>.</a:t>
            </a:r>
            <a:endParaRPr lang="en-US" sz="2200" dirty="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a:bodyPr>
          <a:lstStyle/>
          <a:p>
            <a:pPr algn="r" rtl="1">
              <a:buNone/>
            </a:pPr>
            <a:r>
              <a:rPr lang="ar-SA" sz="2400" b="1" dirty="0" smtClean="0">
                <a:solidFill>
                  <a:srgbClr val="C00000"/>
                </a:solidFill>
                <a:cs typeface="B Nazanin" pitchFamily="2" charset="-78"/>
              </a:rPr>
              <a:t>مصارف </a:t>
            </a:r>
            <a:r>
              <a:rPr lang="ar-SA" sz="2400" b="1" dirty="0">
                <a:solidFill>
                  <a:srgbClr val="C00000"/>
                </a:solidFill>
                <a:cs typeface="B Nazanin" pitchFamily="2" charset="-78"/>
              </a:rPr>
              <a:t>موضوع بند (ح) ماده (139) قانون</a:t>
            </a:r>
            <a:endParaRPr lang="en-US" sz="2400" b="1" dirty="0">
              <a:solidFill>
                <a:srgbClr val="C00000"/>
              </a:solidFill>
              <a:cs typeface="B Nazanin" pitchFamily="2" charset="-78"/>
            </a:endParaRPr>
          </a:p>
          <a:p>
            <a:pPr algn="r" rtl="1">
              <a:buNone/>
            </a:pPr>
            <a:r>
              <a:rPr lang="ar-YE" sz="2200" dirty="0">
                <a:cs typeface="B Nazanin" pitchFamily="2" charset="-78"/>
              </a:rPr>
              <a:t>مصارف قابل قبول برای درآمدهای مذکور در ماده (11) این دستورالعمل عبارتند از:</a:t>
            </a:r>
            <a:endParaRPr lang="en-US" sz="2200" dirty="0">
              <a:cs typeface="B Nazanin" pitchFamily="2" charset="-78"/>
            </a:endParaRPr>
          </a:p>
          <a:p>
            <a:pPr algn="r" rtl="1">
              <a:buNone/>
            </a:pPr>
            <a:r>
              <a:rPr lang="ar-YE" sz="2200" dirty="0">
                <a:cs typeface="B Nazanin" pitchFamily="2" charset="-78"/>
              </a:rPr>
              <a:t>الف) مبالغ صرف شده در امور مذکور در بند (ح) ماده 139 </a:t>
            </a:r>
            <a:r>
              <a:rPr lang="ar-YE" sz="2200" dirty="0" smtClean="0">
                <a:cs typeface="B Nazanin" pitchFamily="2" charset="-78"/>
              </a:rPr>
              <a:t>قانون</a:t>
            </a:r>
            <a:r>
              <a:rPr lang="fa-IR" sz="2200" dirty="0" smtClean="0">
                <a:cs typeface="B Nazanin" pitchFamily="2" charset="-78"/>
              </a:rPr>
              <a:t> مالیات های مستقیم</a:t>
            </a:r>
            <a:r>
              <a:rPr lang="ar-YE" sz="2200" dirty="0" smtClean="0">
                <a:cs typeface="B Nazanin" pitchFamily="2" charset="-78"/>
              </a:rPr>
              <a:t>.</a:t>
            </a:r>
            <a:endParaRPr lang="en-US" sz="2200" dirty="0">
              <a:cs typeface="B Nazanin" pitchFamily="2" charset="-78"/>
            </a:endParaRPr>
          </a:p>
          <a:p>
            <a:pPr algn="r" rtl="1">
              <a:buNone/>
            </a:pPr>
            <a:r>
              <a:rPr lang="ar-YE" sz="2200" dirty="0">
                <a:cs typeface="B Nazanin" pitchFamily="2" charset="-78"/>
              </a:rPr>
              <a:t>ب) مبالغ هزینه شده برای اداره امور جاری موسسه خیریه .</a:t>
            </a:r>
            <a:endParaRPr lang="en-US" sz="2200" dirty="0">
              <a:cs typeface="B Nazanin" pitchFamily="2" charset="-78"/>
            </a:endParaRPr>
          </a:p>
          <a:p>
            <a:pPr algn="r" rtl="1">
              <a:buNone/>
            </a:pPr>
            <a:r>
              <a:rPr lang="ar-YE" sz="2200" dirty="0">
                <a:cs typeface="B Nazanin" pitchFamily="2" charset="-78"/>
              </a:rPr>
              <a:t>پ) مبالغ صرف شده برای خرید دارایی‌های ثابت برای انجام فعالیت‌های مندرج در اساسنامه موسسه خیریه به شرط احراز مالکیت.</a:t>
            </a:r>
            <a:endParaRPr lang="en-US" sz="2200" dirty="0">
              <a:cs typeface="B Nazanin" pitchFamily="2" charset="-78"/>
            </a:endParaRPr>
          </a:p>
          <a:p>
            <a:pPr algn="r" rtl="1">
              <a:buNone/>
            </a:pPr>
            <a:r>
              <a:rPr lang="fa-IR" sz="2200" dirty="0">
                <a:cs typeface="B Nazanin" pitchFamily="2" charset="-78"/>
              </a:rPr>
              <a:t> </a:t>
            </a:r>
            <a:endParaRPr lang="en-US" sz="2200" dirty="0">
              <a:cs typeface="B Nazanin" pitchFamily="2" charset="-78"/>
            </a:endParaRPr>
          </a:p>
          <a:p>
            <a:pPr algn="r" rtl="1">
              <a:buNone/>
            </a:pPr>
            <a:r>
              <a:rPr lang="ar-SA" sz="2400" b="1" dirty="0">
                <a:solidFill>
                  <a:srgbClr val="C00000"/>
                </a:solidFill>
                <a:cs typeface="B Nazanin" pitchFamily="2" charset="-78"/>
              </a:rPr>
              <a:t>نظارت بر مازاد درآمد موسسات خیریه</a:t>
            </a:r>
            <a:endParaRPr lang="en-US" sz="2400" b="1" dirty="0">
              <a:solidFill>
                <a:srgbClr val="C00000"/>
              </a:solidFill>
              <a:cs typeface="B Nazanin" pitchFamily="2" charset="-78"/>
            </a:endParaRPr>
          </a:p>
          <a:p>
            <a:pPr algn="r" rtl="1">
              <a:buNone/>
            </a:pPr>
            <a:r>
              <a:rPr lang="fa-IR" sz="2200" dirty="0">
                <a:cs typeface="B Nazanin" pitchFamily="2" charset="-78"/>
              </a:rPr>
              <a:t>ناظر باید در گزارش نظارت سالانه، میزان کمک‌ها و هدایای دریافتی موسسات خیریه که صرف امور مصرح در بند (ح) قانون نشده است را به تفکیک در پایان سال دریافت کمک‌ها و هدایا و نیز در زمان تنظیم گزارش، تعیین کند</a:t>
            </a:r>
            <a:r>
              <a:rPr lang="fa-IR" sz="2200" dirty="0" smtClean="0">
                <a:cs typeface="B Nazanin" pitchFamily="2" charset="-78"/>
              </a:rPr>
              <a:t>.</a:t>
            </a:r>
            <a:endParaRPr lang="en-US" sz="2200" dirty="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7972452" cy="4840303"/>
          </a:xfrm>
        </p:spPr>
        <p:txBody>
          <a:bodyPr>
            <a:normAutofit/>
          </a:bodyPr>
          <a:lstStyle/>
          <a:p>
            <a:pPr algn="r" rtl="1">
              <a:lnSpc>
                <a:spcPct val="150000"/>
              </a:lnSpc>
              <a:buNone/>
            </a:pPr>
            <a:r>
              <a:rPr lang="ar-SA" sz="2200" dirty="0" smtClean="0">
                <a:solidFill>
                  <a:srgbClr val="C00000"/>
                </a:solidFill>
                <a:cs typeface="B Titr" pitchFamily="2" charset="-78"/>
              </a:rPr>
              <a:t>نظارت بر روش‌ها و ساز و کارهای جمع‌آوری و صرف کمک‌ها</a:t>
            </a:r>
            <a:endParaRPr lang="fa-IR" sz="2200" b="1" dirty="0" smtClean="0"/>
          </a:p>
          <a:p>
            <a:pPr algn="r" rtl="1">
              <a:lnSpc>
                <a:spcPct val="150000"/>
              </a:lnSpc>
            </a:pPr>
            <a:r>
              <a:rPr lang="ar-SA" sz="2000" dirty="0" smtClean="0">
                <a:cs typeface="B Nazanin" pitchFamily="2" charset="-78"/>
              </a:rPr>
              <a:t>نظارت </a:t>
            </a:r>
            <a:r>
              <a:rPr lang="ar-SA" sz="2000" dirty="0">
                <a:cs typeface="B Nazanin" pitchFamily="2" charset="-78"/>
              </a:rPr>
              <a:t>بر پیش نیازهای جمع آوری کمک‌</a:t>
            </a:r>
            <a:endParaRPr lang="en-US" sz="2000" dirty="0">
              <a:cs typeface="B Nazanin" pitchFamily="2" charset="-78"/>
            </a:endParaRPr>
          </a:p>
          <a:p>
            <a:pPr algn="r" rtl="1">
              <a:lnSpc>
                <a:spcPct val="150000"/>
              </a:lnSpc>
            </a:pPr>
            <a:r>
              <a:rPr lang="ar-SA" sz="2000" dirty="0" smtClean="0">
                <a:cs typeface="B Nazanin" pitchFamily="2" charset="-78"/>
              </a:rPr>
              <a:t>نظارت </a:t>
            </a:r>
            <a:r>
              <a:rPr lang="ar-SA" sz="2000" dirty="0">
                <a:cs typeface="B Nazanin" pitchFamily="2" charset="-78"/>
              </a:rPr>
              <a:t>بر ساز و کار دریافت کمک ‌های نقدی</a:t>
            </a:r>
            <a:endParaRPr lang="en-US" sz="2000" dirty="0">
              <a:cs typeface="B Nazanin" pitchFamily="2" charset="-78"/>
            </a:endParaRPr>
          </a:p>
          <a:p>
            <a:pPr algn="r" rtl="1">
              <a:lnSpc>
                <a:spcPct val="150000"/>
              </a:lnSpc>
            </a:pPr>
            <a:r>
              <a:rPr lang="ar-SA" sz="2000" dirty="0" smtClean="0">
                <a:cs typeface="B Nazanin" pitchFamily="2" charset="-78"/>
              </a:rPr>
              <a:t>نظارت </a:t>
            </a:r>
            <a:r>
              <a:rPr lang="ar-SA" sz="2000" dirty="0">
                <a:cs typeface="B Nazanin" pitchFamily="2" charset="-78"/>
              </a:rPr>
              <a:t>بر  دریافت کمک‌های غیر </a:t>
            </a:r>
            <a:r>
              <a:rPr lang="ar-SA" sz="2000" dirty="0" smtClean="0">
                <a:cs typeface="B Nazanin" pitchFamily="2" charset="-78"/>
              </a:rPr>
              <a:t>نقدی</a:t>
            </a:r>
            <a:endParaRPr lang="en-US" sz="2000" dirty="0">
              <a:cs typeface="B Nazanin" pitchFamily="2" charset="-78"/>
            </a:endParaRPr>
          </a:p>
          <a:p>
            <a:pPr algn="r" rtl="1">
              <a:lnSpc>
                <a:spcPct val="150000"/>
              </a:lnSpc>
            </a:pPr>
            <a:r>
              <a:rPr lang="ar-SA" sz="2000" dirty="0" smtClean="0">
                <a:cs typeface="B Nazanin" pitchFamily="2" charset="-78"/>
              </a:rPr>
              <a:t>نظارت </a:t>
            </a:r>
            <a:r>
              <a:rPr lang="ar-SA" sz="2000" dirty="0">
                <a:cs typeface="B Nazanin" pitchFamily="2" charset="-78"/>
              </a:rPr>
              <a:t>بر فروش کمک‌های غیرنقدی و دارایی های موسسه</a:t>
            </a:r>
            <a:endParaRPr lang="en-US" sz="2000" dirty="0">
              <a:cs typeface="B Nazanin" pitchFamily="2" charset="-78"/>
            </a:endParaRPr>
          </a:p>
          <a:p>
            <a:pPr algn="r" rtl="1">
              <a:lnSpc>
                <a:spcPct val="150000"/>
              </a:lnSpc>
            </a:pPr>
            <a:r>
              <a:rPr lang="ar-SA" sz="2000" dirty="0" smtClean="0">
                <a:cs typeface="B Nazanin" pitchFamily="2" charset="-78"/>
              </a:rPr>
              <a:t>نظارت </a:t>
            </a:r>
            <a:r>
              <a:rPr lang="ar-SA" sz="2000" dirty="0">
                <a:cs typeface="B Nazanin" pitchFamily="2" charset="-78"/>
              </a:rPr>
              <a:t>بر حساب بانکی </a:t>
            </a:r>
            <a:r>
              <a:rPr lang="ar-SA" sz="2000" dirty="0" smtClean="0">
                <a:cs typeface="B Nazanin" pitchFamily="2" charset="-78"/>
              </a:rPr>
              <a:t>موسسه</a:t>
            </a:r>
            <a:r>
              <a:rPr lang="ar-YE" sz="2000" dirty="0">
                <a:cs typeface="B Nazanin" pitchFamily="2" charset="-78"/>
              </a:rPr>
              <a:t> </a:t>
            </a:r>
            <a:endParaRPr lang="en-US" sz="2000" dirty="0">
              <a:cs typeface="B Nazanin" pitchFamily="2" charset="-78"/>
            </a:endParaRPr>
          </a:p>
          <a:p>
            <a:pPr algn="r" rtl="1">
              <a:lnSpc>
                <a:spcPct val="150000"/>
              </a:lnSpc>
            </a:pPr>
            <a:r>
              <a:rPr lang="ar-SA" sz="2000" dirty="0" smtClean="0">
                <a:cs typeface="B Nazanin" pitchFamily="2" charset="-78"/>
              </a:rPr>
              <a:t>نظارت </a:t>
            </a:r>
            <a:r>
              <a:rPr lang="ar-SA" sz="2000" dirty="0">
                <a:cs typeface="B Nazanin" pitchFamily="2" charset="-78"/>
              </a:rPr>
              <a:t>بر ساز و کار هزینه کرد تنخواه‌گردان</a:t>
            </a:r>
            <a:endParaRPr lang="en-US" sz="2000" dirty="0">
              <a:cs typeface="B Nazanin" pitchFamily="2" charset="-78"/>
            </a:endParaRPr>
          </a:p>
          <a:p>
            <a:pPr algn="r">
              <a:lnSpc>
                <a:spcPct val="150000"/>
              </a:lnSpc>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7" name="Picture 6" descr="im45ages.jpg"/>
          <p:cNvPicPr>
            <a:picLocks noChangeAspect="1"/>
          </p:cNvPicPr>
          <p:nvPr/>
        </p:nvPicPr>
        <p:blipFill>
          <a:blip r:embed="rId2" cstate="print"/>
          <a:stretch>
            <a:fillRect/>
          </a:stretch>
        </p:blipFill>
        <p:spPr>
          <a:xfrm>
            <a:off x="357158" y="0"/>
            <a:ext cx="8429684" cy="6643710"/>
          </a:xfrm>
          <a:prstGeom prst="rect">
            <a:avLst/>
          </a:prstGeom>
        </p:spPr>
      </p:pic>
      <p:sp>
        <p:nvSpPr>
          <p:cNvPr id="9" name="Title 8"/>
          <p:cNvSpPr>
            <a:spLocks noGrp="1"/>
          </p:cNvSpPr>
          <p:nvPr>
            <p:ph type="ctrTitle"/>
          </p:nvPr>
        </p:nvSpPr>
        <p:spPr>
          <a:xfrm>
            <a:off x="1142976" y="2500307"/>
            <a:ext cx="7000924" cy="1857387"/>
          </a:xfrm>
        </p:spPr>
        <p:txBody>
          <a:bodyPr>
            <a:normAutofit/>
          </a:bodyPr>
          <a:lstStyle/>
          <a:p>
            <a:pPr rtl="1"/>
            <a:r>
              <a:rPr lang="ar-SA" sz="3000" dirty="0">
                <a:solidFill>
                  <a:srgbClr val="C00000"/>
                </a:solidFill>
                <a:cs typeface="B Titr" pitchFamily="2" charset="-78"/>
              </a:rPr>
              <a:t>وظایف موسسات خیریه </a:t>
            </a:r>
            <a:endParaRPr lang="en-US" sz="3000" dirty="0">
              <a:solidFill>
                <a:srgbClr val="C00000"/>
              </a:solidFill>
              <a:cs typeface="B Titr" pitchFamily="2" charset="-78"/>
            </a:endParaRPr>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000108"/>
            <a:ext cx="7929618" cy="5126055"/>
          </a:xfrm>
        </p:spPr>
        <p:txBody>
          <a:bodyPr>
            <a:normAutofit/>
          </a:bodyPr>
          <a:lstStyle/>
          <a:p>
            <a:pPr algn="r" rtl="1">
              <a:lnSpc>
                <a:spcPct val="110000"/>
              </a:lnSpc>
              <a:buNone/>
            </a:pPr>
            <a:r>
              <a:rPr lang="ar-SA" sz="2200" b="1" dirty="0" smtClean="0">
                <a:solidFill>
                  <a:srgbClr val="C00000"/>
                </a:solidFill>
                <a:cs typeface="B Nazanin" pitchFamily="2" charset="-78"/>
              </a:rPr>
              <a:t>تکالیف </a:t>
            </a:r>
            <a:r>
              <a:rPr lang="ar-SA" sz="2200" b="1" dirty="0">
                <a:solidFill>
                  <a:srgbClr val="C00000"/>
                </a:solidFill>
                <a:cs typeface="B Nazanin" pitchFamily="2" charset="-78"/>
              </a:rPr>
              <a:t>اولیه موسسات خیریه	</a:t>
            </a:r>
            <a:endParaRPr lang="en-US" sz="2200" b="1" dirty="0">
              <a:solidFill>
                <a:srgbClr val="C00000"/>
              </a:solidFill>
              <a:cs typeface="B Nazanin" pitchFamily="2" charset="-78"/>
            </a:endParaRPr>
          </a:p>
          <a:p>
            <a:pPr marL="0" indent="0" algn="r" rtl="1">
              <a:lnSpc>
                <a:spcPct val="110000"/>
              </a:lnSpc>
              <a:buNone/>
            </a:pPr>
            <a:r>
              <a:rPr lang="ar-YE" sz="2200" dirty="0">
                <a:cs typeface="B Nazanin" pitchFamily="2" charset="-78"/>
              </a:rPr>
              <a:t>تعیین ناظر برای موسسات خیریه </a:t>
            </a:r>
            <a:r>
              <a:rPr lang="ar-YE" sz="2200" dirty="0" smtClean="0">
                <a:cs typeface="B Nazanin" pitchFamily="2" charset="-78"/>
              </a:rPr>
              <a:t>مستلزم </a:t>
            </a:r>
            <a:r>
              <a:rPr lang="ar-YE" sz="2200" dirty="0">
                <a:cs typeface="B Nazanin" pitchFamily="2" charset="-78"/>
              </a:rPr>
              <a:t>آن است که موسسه حداکثر ظرف یک ماه از تاریخ ثبت در مراجع ذیصلاح ضمن انجام اقدامات لازم جهت تشکیل پرونده مالیاتی، درخواست کتبی  </a:t>
            </a:r>
            <a:r>
              <a:rPr lang="ar-YE" sz="2200" dirty="0" smtClean="0">
                <a:cs typeface="B Nazanin" pitchFamily="2" charset="-78"/>
              </a:rPr>
              <a:t>مبنی </a:t>
            </a:r>
            <a:r>
              <a:rPr lang="ar-YE" sz="2200" dirty="0">
                <a:cs typeface="B Nazanin" pitchFamily="2" charset="-78"/>
              </a:rPr>
              <a:t>بر تعیین و معرفی ناظر را نیز تسلیم نماید. به علاوه مؤسسات خیریه باید ضمن تسلیم به موقع اظهارنامه به اداره امور مالیاتی </a:t>
            </a:r>
            <a:r>
              <a:rPr lang="ar-YE" sz="2200" dirty="0" smtClean="0">
                <a:cs typeface="B Nazanin" pitchFamily="2" charset="-78"/>
              </a:rPr>
              <a:t>ذیربط، </a:t>
            </a:r>
            <a:r>
              <a:rPr lang="ar-YE" sz="2200" dirty="0">
                <a:cs typeface="B Nazanin" pitchFamily="2" charset="-78"/>
              </a:rPr>
              <a:t>صورتحساب درآمد و هزينه سالانه خود را حداکثر تا چهار ماه بعد از پايان سال مالي به مرجع ناظر ارائه و رسید دریافت نمايند.</a:t>
            </a:r>
            <a:endParaRPr lang="en-US" sz="2200" b="1" dirty="0">
              <a:cs typeface="B Nazanin" pitchFamily="2" charset="-78"/>
            </a:endParaRPr>
          </a:p>
          <a:p>
            <a:pPr algn="r" rtl="1">
              <a:buNone/>
            </a:pPr>
            <a:endParaRPr lang="fa-IR" sz="900" b="1" dirty="0" smtClean="0">
              <a:cs typeface="B Nazanin" pitchFamily="2" charset="-78"/>
            </a:endParaRPr>
          </a:p>
          <a:p>
            <a:pPr algn="r" rtl="1">
              <a:buNone/>
            </a:pPr>
            <a:r>
              <a:rPr lang="ar-SA" sz="2200" b="1" dirty="0">
                <a:solidFill>
                  <a:srgbClr val="C00000"/>
                </a:solidFill>
                <a:cs typeface="B Nazanin" pitchFamily="2" charset="-78"/>
              </a:rPr>
              <a:t>ارائه اسناد و مدارک به ناظر </a:t>
            </a:r>
            <a:endParaRPr lang="en-US" sz="2200" b="1" dirty="0">
              <a:solidFill>
                <a:srgbClr val="C00000"/>
              </a:solidFill>
              <a:cs typeface="B Nazanin" pitchFamily="2" charset="-78"/>
            </a:endParaRPr>
          </a:p>
          <a:p>
            <a:pPr marL="0" indent="0" algn="r" rtl="1">
              <a:buNone/>
            </a:pPr>
            <a:r>
              <a:rPr lang="fa-IR" sz="2400" dirty="0">
                <a:cs typeface="B Nazanin" pitchFamily="2" charset="-78"/>
              </a:rPr>
              <a:t>موسسات خیریه </a:t>
            </a:r>
            <a:r>
              <a:rPr lang="fa-IR" sz="2400" dirty="0" smtClean="0">
                <a:cs typeface="B Nazanin" pitchFamily="2" charset="-78"/>
              </a:rPr>
              <a:t>مکلفند </a:t>
            </a:r>
            <a:r>
              <a:rPr lang="fa-IR" sz="2400" dirty="0">
                <a:cs typeface="B Nazanin" pitchFamily="2" charset="-78"/>
              </a:rPr>
              <a:t>به منظور تسهیل امر نظارت بر درآمد و هزینه در زمان مراجعه ناظر برای نظارت دوره‌ای و سالانه، </a:t>
            </a:r>
            <a:r>
              <a:rPr lang="fa-IR" sz="2400" dirty="0" smtClean="0">
                <a:cs typeface="B Nazanin" pitchFamily="2" charset="-78"/>
              </a:rPr>
              <a:t>شرایط </a:t>
            </a:r>
            <a:r>
              <a:rPr lang="fa-IR" sz="2400" dirty="0">
                <a:cs typeface="B Nazanin" pitchFamily="2" charset="-78"/>
              </a:rPr>
              <a:t>انجام نظارت‌های </a:t>
            </a:r>
            <a:r>
              <a:rPr lang="fa-IR" sz="2400" dirty="0" smtClean="0">
                <a:cs typeface="B Nazanin" pitchFamily="2" charset="-78"/>
              </a:rPr>
              <a:t>لازم را فراهم ساخته و کلیه </a:t>
            </a:r>
            <a:r>
              <a:rPr lang="fa-IR" sz="2400" dirty="0">
                <a:cs typeface="B Nazanin" pitchFamily="2" charset="-78"/>
              </a:rPr>
              <a:t>دفاتر و اسناد و مدارک مربوط را در اختیار آنان  قرار دهند. </a:t>
            </a:r>
            <a:endParaRPr lang="fa-IR" sz="2400" dirty="0" smtClean="0">
              <a:cs typeface="B Nazanin" pitchFamily="2" charset="-78"/>
            </a:endParaRPr>
          </a:p>
          <a:p>
            <a:pPr marL="0" indent="0" algn="r" rtl="1">
              <a:buNone/>
            </a:pPr>
            <a:endParaRPr lang="en-US" sz="1000" dirty="0">
              <a:cs typeface="B Nazanin" pitchFamily="2" charset="-78"/>
            </a:endParaRPr>
          </a:p>
          <a:p>
            <a:pPr marL="0" indent="0" algn="r" rtl="1">
              <a:lnSpc>
                <a:spcPct val="110000"/>
              </a:lnSpc>
              <a:buNone/>
            </a:pPr>
            <a:r>
              <a:rPr lang="fa-IR" sz="2200" b="1" dirty="0" smtClean="0">
                <a:solidFill>
                  <a:srgbClr val="C00000"/>
                </a:solidFill>
                <a:cs typeface="B Nazanin" pitchFamily="2" charset="-78"/>
              </a:rPr>
              <a:t>نکته: </a:t>
            </a:r>
            <a:r>
              <a:rPr lang="ar-YE" sz="2200" dirty="0" smtClean="0">
                <a:cs typeface="B Nazanin" pitchFamily="2" charset="-78"/>
              </a:rPr>
              <a:t>ترازنامه و حساب درآمد و هزینه تسلیمی از سوی موسسه خیریه باید متکی به اسناد و مدارک باشد.</a:t>
            </a:r>
            <a:endParaRPr lang="fa-IR" sz="2200" dirty="0" smtClean="0">
              <a:cs typeface="B Nazanin" pitchFamily="2" charset="-78"/>
            </a:endParaRPr>
          </a:p>
          <a:p>
            <a:pPr marL="0" indent="0" algn="r" rtl="1">
              <a:lnSpc>
                <a:spcPct val="110000"/>
              </a:lnSpc>
              <a:buNone/>
            </a:pPr>
            <a:endParaRPr lang="fa-IR" sz="2200" dirty="0" smtClean="0">
              <a:cs typeface="B Nazanin" pitchFamily="2" charset="-78"/>
            </a:endParaRPr>
          </a:p>
          <a:p>
            <a:pPr algn="r" rtl="1">
              <a:lnSpc>
                <a:spcPct val="110000"/>
              </a:lnSpc>
              <a:buNone/>
            </a:pPr>
            <a:endParaRPr lang="en-US" sz="2200" b="1" dirty="0">
              <a:cs typeface="B Nazanin" pitchFamily="2" charset="-78"/>
            </a:endParaRPr>
          </a:p>
          <a:p>
            <a:pPr algn="r">
              <a:lnSpc>
                <a:spcPct val="110000"/>
              </a:lnSpc>
              <a:buNone/>
            </a:pPr>
            <a:endParaRPr lang="en-US" sz="2200"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268931"/>
          </a:xfrm>
        </p:spPr>
        <p:txBody>
          <a:bodyPr>
            <a:noAutofit/>
          </a:bodyPr>
          <a:lstStyle/>
          <a:p>
            <a:pPr marL="0" algn="just" rtl="1">
              <a:spcBef>
                <a:spcPts val="0"/>
              </a:spcBef>
              <a:buNone/>
            </a:pPr>
            <a:r>
              <a:rPr lang="ar-SA" sz="2000" b="1" dirty="0" smtClean="0">
                <a:solidFill>
                  <a:srgbClr val="C00000"/>
                </a:solidFill>
                <a:cs typeface="B Nazanin" pitchFamily="2" charset="-78"/>
              </a:rPr>
              <a:t>نحوه </a:t>
            </a:r>
            <a:r>
              <a:rPr lang="ar-SA" sz="2000" b="1" dirty="0">
                <a:solidFill>
                  <a:srgbClr val="C00000"/>
                </a:solidFill>
                <a:cs typeface="B Nazanin" pitchFamily="2" charset="-78"/>
              </a:rPr>
              <a:t>گزارشگری مالی موسسات خیریه</a:t>
            </a:r>
            <a:endParaRPr lang="en-US" sz="2000" b="1" dirty="0">
              <a:solidFill>
                <a:srgbClr val="C00000"/>
              </a:solidFill>
              <a:cs typeface="B Nazanin" pitchFamily="2" charset="-78"/>
            </a:endParaRPr>
          </a:p>
          <a:p>
            <a:pPr marL="0" indent="0" algn="just" rtl="1">
              <a:spcBef>
                <a:spcPts val="0"/>
              </a:spcBef>
              <a:buNone/>
              <a:tabLst>
                <a:tab pos="0" algn="l"/>
              </a:tabLst>
            </a:pPr>
            <a:r>
              <a:rPr lang="fa-IR" sz="2000" dirty="0" smtClean="0">
                <a:cs typeface="B Nazanin" pitchFamily="2" charset="-78"/>
              </a:rPr>
              <a:t>مؤسسات </a:t>
            </a:r>
            <a:r>
              <a:rPr lang="fa-IR" sz="2000" dirty="0">
                <a:cs typeface="B Nazanin" pitchFamily="2" charset="-78"/>
              </a:rPr>
              <a:t>خیریه مکلفند ضمن پایبندی به استانداردهای حسابداری در تهیه صورت‌های مالی خود، در گزارشگری مالی، موارد ذیل را رعایت نمایند:</a:t>
            </a:r>
            <a:endParaRPr lang="en-US" sz="2000" dirty="0">
              <a:cs typeface="B Nazanin" pitchFamily="2" charset="-78"/>
            </a:endParaRPr>
          </a:p>
          <a:p>
            <a:pPr marL="0" indent="0" algn="just" rtl="1">
              <a:spcBef>
                <a:spcPts val="0"/>
              </a:spcBef>
              <a:buNone/>
            </a:pPr>
            <a:r>
              <a:rPr lang="fa-IR" sz="2000" dirty="0">
                <a:cs typeface="B Nazanin" pitchFamily="2" charset="-78"/>
              </a:rPr>
              <a:t>الف) سرفصل حساب‌ها به ترتیبی طبقه‌بندی شوند که کمک‌های دریافتی به تفکیک نقدی، غیرنقدی، محدود شده و محدود نشده و خدمات داوطلبانه، قابل استخراج و گزارش باشند. به علاوه عایدات حاصل از کمک‌ها و هدایا (مانند مال الاجاره و سود (زیان) حاصل از تسعیر ارز) </a:t>
            </a:r>
            <a:r>
              <a:rPr lang="fa-IR" sz="2000" dirty="0" smtClean="0">
                <a:cs typeface="B Nazanin" pitchFamily="2" charset="-78"/>
              </a:rPr>
              <a:t>در سرفصلهای جدا گزارش </a:t>
            </a:r>
            <a:r>
              <a:rPr lang="fa-IR" sz="2000" dirty="0">
                <a:cs typeface="B Nazanin" pitchFamily="2" charset="-78"/>
              </a:rPr>
              <a:t>شوند.</a:t>
            </a:r>
            <a:endParaRPr lang="en-US" sz="2000" dirty="0">
              <a:cs typeface="B Nazanin" pitchFamily="2" charset="-78"/>
            </a:endParaRPr>
          </a:p>
          <a:p>
            <a:pPr marL="0" indent="0" algn="just" rtl="1">
              <a:spcBef>
                <a:spcPts val="0"/>
              </a:spcBef>
              <a:buNone/>
            </a:pPr>
            <a:r>
              <a:rPr lang="fa-IR" sz="2000" dirty="0">
                <a:cs typeface="B Nazanin" pitchFamily="2" charset="-78"/>
              </a:rPr>
              <a:t>ب) </a:t>
            </a:r>
            <a:r>
              <a:rPr lang="fa-IR" sz="2000" dirty="0" smtClean="0">
                <a:cs typeface="B Nazanin" pitchFamily="2" charset="-78"/>
              </a:rPr>
              <a:t>سرفصل‌های مربوط به هزینه‌ها به </a:t>
            </a:r>
            <a:r>
              <a:rPr lang="fa-IR" sz="2000" dirty="0">
                <a:cs typeface="B Nazanin" pitchFamily="2" charset="-78"/>
              </a:rPr>
              <a:t>نحوی طبقه‌بندی شوند که کمک‌های مصرف شده در راستای بند (ح) ماده 139 ق.م.م از هزینه‌های موضوع ماده 148 قانون </a:t>
            </a:r>
            <a:r>
              <a:rPr lang="fa-IR" sz="2000" dirty="0" smtClean="0">
                <a:cs typeface="B Nazanin" pitchFamily="2" charset="-78"/>
              </a:rPr>
              <a:t>قابل تفکیک </a:t>
            </a:r>
            <a:r>
              <a:rPr lang="fa-IR" sz="2000" dirty="0">
                <a:cs typeface="B Nazanin" pitchFamily="2" charset="-78"/>
              </a:rPr>
              <a:t>باشند.</a:t>
            </a:r>
            <a:endParaRPr lang="en-US" sz="2000" dirty="0">
              <a:cs typeface="B Nazanin" pitchFamily="2" charset="-78"/>
            </a:endParaRPr>
          </a:p>
          <a:p>
            <a:pPr marL="0" indent="-101600" algn="just" rtl="1">
              <a:spcBef>
                <a:spcPts val="0"/>
              </a:spcBef>
              <a:buNone/>
            </a:pPr>
            <a:r>
              <a:rPr lang="fa-IR" sz="2000" dirty="0">
                <a:cs typeface="B Nazanin" pitchFamily="2" charset="-78"/>
              </a:rPr>
              <a:t>پ) علاوه بر ترازنامه و صورتحساب درآمد و هزینه، صورت تغییرات وجوه مازاد و صورت تغییرات دارایی‌های موسسه نیز قابل استخراج و گزارش  باشند.</a:t>
            </a:r>
            <a:endParaRPr lang="en-US" sz="2000" dirty="0">
              <a:cs typeface="B Nazanin" pitchFamily="2" charset="-78"/>
            </a:endParaRPr>
          </a:p>
          <a:p>
            <a:pPr marL="0" algn="just" rtl="1">
              <a:spcBef>
                <a:spcPts val="0"/>
              </a:spcBef>
              <a:buNone/>
            </a:pPr>
            <a:endParaRPr lang="fa-IR" sz="1100" dirty="0" smtClean="0">
              <a:cs typeface="B Nazanin" pitchFamily="2" charset="-78"/>
            </a:endParaRPr>
          </a:p>
          <a:p>
            <a:pPr marL="0" algn="just" rtl="1">
              <a:spcBef>
                <a:spcPts val="0"/>
              </a:spcBef>
              <a:buNone/>
            </a:pPr>
            <a:r>
              <a:rPr lang="fa-IR" sz="2000" dirty="0" smtClean="0">
                <a:cs typeface="B Nazanin" pitchFamily="2" charset="-78"/>
              </a:rPr>
              <a:t>نکته: مقصود </a:t>
            </a:r>
            <a:r>
              <a:rPr lang="fa-IR" sz="2000" dirty="0">
                <a:cs typeface="B Nazanin" pitchFamily="2" charset="-78"/>
              </a:rPr>
              <a:t>از خدمات داوطلبانه، فعالیت‌ رایگان افراد داوطلب در جهت تحقق اهداف اساسنامه‌ای موسسه است که از شرایط ذیل برخوردار باشد:</a:t>
            </a:r>
            <a:endParaRPr lang="en-US" sz="2000" dirty="0">
              <a:cs typeface="B Nazanin" pitchFamily="2" charset="-78"/>
            </a:endParaRPr>
          </a:p>
          <a:p>
            <a:pPr marL="0" algn="just" rtl="1">
              <a:spcBef>
                <a:spcPts val="0"/>
              </a:spcBef>
            </a:pPr>
            <a:r>
              <a:rPr lang="fa-IR" sz="2000" dirty="0">
                <a:cs typeface="B Nazanin" pitchFamily="2" charset="-78"/>
              </a:rPr>
              <a:t>باعث ایجاد یا افزایش ملزومات مصرفی یا دارایی‌های ثابت موسسه شود.</a:t>
            </a:r>
            <a:endParaRPr lang="en-US" sz="2000" dirty="0">
              <a:cs typeface="B Nazanin" pitchFamily="2" charset="-78"/>
            </a:endParaRPr>
          </a:p>
          <a:p>
            <a:pPr marL="0" algn="just" rtl="1">
              <a:spcBef>
                <a:spcPts val="0"/>
              </a:spcBef>
            </a:pPr>
            <a:r>
              <a:rPr lang="fa-IR" sz="2000" dirty="0">
                <a:cs typeface="B Nazanin" pitchFamily="2" charset="-78"/>
              </a:rPr>
              <a:t>نیازمند مهارت خاصی باشد و به طور معمول به وسیله افراد ماهر و متخصص انجام شود.</a:t>
            </a:r>
            <a:endParaRPr lang="en-US" sz="2000" dirty="0">
              <a:cs typeface="B Nazanin" pitchFamily="2" charset="-78"/>
            </a:endParaRPr>
          </a:p>
          <a:p>
            <a:pPr marL="0" algn="just" rtl="1">
              <a:spcBef>
                <a:spcPts val="0"/>
              </a:spcBef>
            </a:pPr>
            <a:r>
              <a:rPr lang="fa-IR" sz="2000" dirty="0">
                <a:cs typeface="B Nazanin" pitchFamily="2" charset="-78"/>
              </a:rPr>
              <a:t>در صورتی که رایگان انجام نشود خرید این خدمت برای موسسه ضروری باشد.</a:t>
            </a:r>
            <a:endParaRPr lang="en-US" sz="2000" dirty="0">
              <a:cs typeface="B Nazanin" pitchFamily="2" charset="-78"/>
            </a:endParaRPr>
          </a:p>
          <a:p>
            <a:pPr marL="0" algn="just">
              <a:spcBef>
                <a:spcPts val="0"/>
              </a:spcBef>
              <a:buNone/>
            </a:pPr>
            <a:endParaRPr lang="en-US" sz="2000"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esm.png"/>
          <p:cNvPicPr>
            <a:picLocks noGrp="1" noChangeAspect="1"/>
          </p:cNvPicPr>
          <p:nvPr>
            <p:ph idx="1"/>
          </p:nvPr>
        </p:nvPicPr>
        <p:blipFill>
          <a:blip r:embed="rId2" cstate="print"/>
          <a:stretch>
            <a:fillRect/>
          </a:stretch>
        </p:blipFill>
        <p:spPr>
          <a:xfrm>
            <a:off x="785786" y="1285860"/>
            <a:ext cx="7572428" cy="4429156"/>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7" name="Picture 6" descr="im45ages.jpg"/>
          <p:cNvPicPr>
            <a:picLocks noChangeAspect="1"/>
          </p:cNvPicPr>
          <p:nvPr/>
        </p:nvPicPr>
        <p:blipFill>
          <a:blip r:embed="rId2" cstate="print"/>
          <a:stretch>
            <a:fillRect/>
          </a:stretch>
        </p:blipFill>
        <p:spPr>
          <a:xfrm>
            <a:off x="357158" y="0"/>
            <a:ext cx="8429684" cy="6643710"/>
          </a:xfrm>
          <a:prstGeom prst="rect">
            <a:avLst/>
          </a:prstGeom>
        </p:spPr>
      </p:pic>
      <p:sp>
        <p:nvSpPr>
          <p:cNvPr id="9" name="Title 8"/>
          <p:cNvSpPr>
            <a:spLocks noGrp="1"/>
          </p:cNvSpPr>
          <p:nvPr>
            <p:ph type="ctrTitle"/>
          </p:nvPr>
        </p:nvSpPr>
        <p:spPr>
          <a:xfrm>
            <a:off x="1142976" y="2500307"/>
            <a:ext cx="7000924" cy="1857387"/>
          </a:xfrm>
        </p:spPr>
        <p:txBody>
          <a:bodyPr>
            <a:normAutofit/>
          </a:bodyPr>
          <a:lstStyle/>
          <a:p>
            <a:pPr rtl="1"/>
            <a:r>
              <a:rPr lang="fa-IR" sz="3000" dirty="0" smtClean="0">
                <a:solidFill>
                  <a:srgbClr val="C00000"/>
                </a:solidFill>
                <a:cs typeface="B Titr" pitchFamily="2" charset="-78"/>
              </a:rPr>
              <a:t>نکاتی پیرامون اعطای معافیت</a:t>
            </a:r>
            <a:endParaRPr lang="en-US" sz="3000" dirty="0">
              <a:solidFill>
                <a:srgbClr val="C00000"/>
              </a:solidFill>
              <a:cs typeface="B Titr" pitchFamily="2" charset="-78"/>
            </a:endParaRPr>
          </a:p>
        </p:txBody>
      </p:sp>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785794"/>
            <a:ext cx="8001056" cy="5340369"/>
          </a:xfrm>
        </p:spPr>
        <p:txBody>
          <a:bodyPr>
            <a:noAutofit/>
          </a:bodyPr>
          <a:lstStyle/>
          <a:p>
            <a:pPr algn="just" rtl="1">
              <a:buNone/>
            </a:pPr>
            <a:r>
              <a:rPr lang="ar-SA" sz="2000" b="1" dirty="0" smtClean="0">
                <a:solidFill>
                  <a:srgbClr val="C00000"/>
                </a:solidFill>
                <a:cs typeface="B Nazanin" pitchFamily="2" charset="-78"/>
              </a:rPr>
              <a:t>نکاتی </a:t>
            </a:r>
            <a:r>
              <a:rPr lang="ar-SA" sz="2000" b="1" dirty="0">
                <a:solidFill>
                  <a:srgbClr val="C00000"/>
                </a:solidFill>
                <a:cs typeface="B Nazanin" pitchFamily="2" charset="-78"/>
              </a:rPr>
              <a:t>پیرامون پیش شرط‌های اعطای معافیت </a:t>
            </a:r>
            <a:endParaRPr lang="en-US" sz="2000" b="1" dirty="0">
              <a:solidFill>
                <a:srgbClr val="C00000"/>
              </a:solidFill>
              <a:cs typeface="B Nazanin" pitchFamily="2" charset="-78"/>
            </a:endParaRPr>
          </a:p>
          <a:p>
            <a:pPr algn="just" rtl="1">
              <a:buNone/>
            </a:pPr>
            <a:r>
              <a:rPr lang="ar-YE" sz="2000" dirty="0" smtClean="0">
                <a:cs typeface="B Nazanin" pitchFamily="2" charset="-78"/>
              </a:rPr>
              <a:t>در </a:t>
            </a:r>
            <a:r>
              <a:rPr lang="ar-YE" sz="2000" dirty="0">
                <a:cs typeface="B Nazanin" pitchFamily="2" charset="-78"/>
              </a:rPr>
              <a:t>رسیدگی به پرونده مالیاتی و اعطای معافیت به موسسات </a:t>
            </a:r>
            <a:r>
              <a:rPr lang="ar-YE" sz="2000" dirty="0" smtClean="0">
                <a:cs typeface="B Nazanin" pitchFamily="2" charset="-78"/>
              </a:rPr>
              <a:t>خیریه</a:t>
            </a:r>
            <a:r>
              <a:rPr lang="fa-IR" sz="2000" dirty="0" smtClean="0">
                <a:cs typeface="B Nazanin" pitchFamily="2" charset="-78"/>
              </a:rPr>
              <a:t>، </a:t>
            </a:r>
            <a:r>
              <a:rPr lang="ar-YE" sz="2000" dirty="0" smtClean="0">
                <a:cs typeface="B Nazanin" pitchFamily="2" charset="-78"/>
              </a:rPr>
              <a:t>نکات </a:t>
            </a:r>
            <a:r>
              <a:rPr lang="ar-YE" sz="2000" dirty="0">
                <a:cs typeface="B Nazanin" pitchFamily="2" charset="-78"/>
              </a:rPr>
              <a:t>ذیل </a:t>
            </a:r>
            <a:r>
              <a:rPr lang="fa-IR" sz="2000" dirty="0" smtClean="0">
                <a:cs typeface="B Nazanin" pitchFamily="2" charset="-78"/>
              </a:rPr>
              <a:t>حائز</a:t>
            </a:r>
            <a:r>
              <a:rPr lang="ar-YE" sz="2000" dirty="0" smtClean="0">
                <a:cs typeface="B Nazanin" pitchFamily="2" charset="-78"/>
              </a:rPr>
              <a:t> </a:t>
            </a:r>
            <a:r>
              <a:rPr lang="ar-YE" sz="2000" dirty="0">
                <a:cs typeface="B Nazanin" pitchFamily="2" charset="-78"/>
              </a:rPr>
              <a:t>توجه </a:t>
            </a:r>
            <a:r>
              <a:rPr lang="fa-IR" sz="2000" dirty="0" smtClean="0">
                <a:cs typeface="B Nazanin" pitchFamily="2" charset="-78"/>
              </a:rPr>
              <a:t>است</a:t>
            </a:r>
            <a:r>
              <a:rPr lang="ar-YE" sz="2000" dirty="0" smtClean="0">
                <a:cs typeface="B Nazanin" pitchFamily="2" charset="-78"/>
              </a:rPr>
              <a:t>:  </a:t>
            </a:r>
            <a:endParaRPr lang="en-US" sz="2000" b="1" dirty="0">
              <a:cs typeface="B Nazanin" pitchFamily="2" charset="-78"/>
            </a:endParaRPr>
          </a:p>
          <a:p>
            <a:pPr algn="just" rtl="1">
              <a:buNone/>
            </a:pPr>
            <a:r>
              <a:rPr lang="ar-YE" sz="2000" dirty="0">
                <a:cs typeface="B Nazanin" pitchFamily="2" charset="-78"/>
              </a:rPr>
              <a:t>الف) </a:t>
            </a:r>
            <a:r>
              <a:rPr lang="ar-YE" sz="2000" dirty="0" smtClean="0">
                <a:cs typeface="B Nazanin" pitchFamily="2" charset="-78"/>
              </a:rPr>
              <a:t>پیش </a:t>
            </a:r>
            <a:r>
              <a:rPr lang="ar-YE" sz="2000" dirty="0">
                <a:cs typeface="B Nazanin" pitchFamily="2" charset="-78"/>
              </a:rPr>
              <a:t>شرط برخورداری مؤسسات خیریه از معافیت‌های مالیاتی مقرر در قانون </a:t>
            </a:r>
            <a:r>
              <a:rPr lang="fa-IR" sz="2000" dirty="0" smtClean="0">
                <a:cs typeface="B Nazanin" pitchFamily="2" charset="-78"/>
              </a:rPr>
              <a:t>عبارتند از</a:t>
            </a:r>
            <a:r>
              <a:rPr lang="ar-YE" sz="2000" dirty="0" smtClean="0">
                <a:cs typeface="B Nazanin" pitchFamily="2" charset="-78"/>
              </a:rPr>
              <a:t>:</a:t>
            </a:r>
            <a:endParaRPr lang="en-US" sz="2000" b="1" dirty="0">
              <a:cs typeface="B Nazanin" pitchFamily="2" charset="-78"/>
            </a:endParaRPr>
          </a:p>
          <a:p>
            <a:pPr algn="just" rtl="1">
              <a:buNone/>
            </a:pPr>
            <a:r>
              <a:rPr lang="ar-YE" sz="2000" dirty="0">
                <a:cs typeface="B Nazanin" pitchFamily="2" charset="-78"/>
              </a:rPr>
              <a:t> الف-1) تسلیم به موقع اظهارنامه به اداره امور مالیاتی ذیربط.</a:t>
            </a:r>
            <a:endParaRPr lang="en-US" sz="2000" b="1" dirty="0">
              <a:cs typeface="B Nazanin" pitchFamily="2" charset="-78"/>
            </a:endParaRPr>
          </a:p>
          <a:p>
            <a:pPr algn="just" rtl="1">
              <a:buNone/>
            </a:pPr>
            <a:r>
              <a:rPr lang="ar-YE" sz="2000" dirty="0">
                <a:cs typeface="B Nazanin" pitchFamily="2" charset="-78"/>
              </a:rPr>
              <a:t>الف-2) تسلیم صورتحساب درآمد و هزينه هاي سالانه به مرجع ناظر مربوط، حداکثر تا چهار ماه بعد از پايان سال مالي</a:t>
            </a:r>
            <a:endParaRPr lang="en-US" sz="2000" b="1" dirty="0">
              <a:cs typeface="B Nazanin" pitchFamily="2" charset="-78"/>
            </a:endParaRPr>
          </a:p>
          <a:p>
            <a:pPr algn="just" rtl="1">
              <a:buNone/>
            </a:pPr>
            <a:r>
              <a:rPr lang="ar-YE" sz="2000" dirty="0">
                <a:cs typeface="B Nazanin" pitchFamily="2" charset="-78"/>
              </a:rPr>
              <a:t>الف-3) اخذ مجوزهای لازم از مراکز ذیصلاح، پیش از اقدام به جمع‌آوری و صرف کمک‌ها و اعانات</a:t>
            </a:r>
            <a:r>
              <a:rPr lang="ar-YE" sz="2000" dirty="0" smtClean="0">
                <a:cs typeface="B Nazanin" pitchFamily="2" charset="-78"/>
              </a:rPr>
              <a:t>.</a:t>
            </a:r>
            <a:endParaRPr lang="fa-IR" sz="2000" dirty="0" smtClean="0">
              <a:cs typeface="B Nazanin" pitchFamily="2" charset="-78"/>
            </a:endParaRPr>
          </a:p>
          <a:p>
            <a:pPr algn="just" rtl="1">
              <a:buNone/>
            </a:pPr>
            <a:endParaRPr lang="en-US" sz="800" b="1" dirty="0">
              <a:cs typeface="B Nazanin" pitchFamily="2" charset="-78"/>
            </a:endParaRPr>
          </a:p>
          <a:p>
            <a:pPr algn="just" rtl="1">
              <a:buNone/>
            </a:pPr>
            <a:r>
              <a:rPr lang="ar-YE" sz="2000" dirty="0">
                <a:cs typeface="B Nazanin" pitchFamily="2" charset="-78"/>
              </a:rPr>
              <a:t>ب) </a:t>
            </a:r>
            <a:r>
              <a:rPr lang="ar-YE" sz="2000" dirty="0" smtClean="0">
                <a:cs typeface="B Nazanin" pitchFamily="2" charset="-78"/>
              </a:rPr>
              <a:t>در صورت عدم </a:t>
            </a:r>
            <a:r>
              <a:rPr lang="ar-YE" sz="2000" dirty="0">
                <a:cs typeface="B Nazanin" pitchFamily="2" charset="-78"/>
              </a:rPr>
              <a:t>تسلیم ترازنامه، حساب سود و زیان یا حساب درآمد و هزینه (حسب مورد) به اداره امور مالیاتی مربوط، عدم کسر و پرداخت به موقع مالیات‌های حقوق و تکلیفی اشخاص ثالث و یا عدم وصول مالیات بر ارزش افزوده و عدم پرداخت آن به اداره امور </a:t>
            </a:r>
            <a:r>
              <a:rPr lang="ar-YE" sz="2000" dirty="0" smtClean="0">
                <a:cs typeface="B Nazanin" pitchFamily="2" charset="-78"/>
              </a:rPr>
              <a:t>مالیاتی، </a:t>
            </a:r>
            <a:r>
              <a:rPr lang="ar-YE" sz="2000" dirty="0">
                <a:cs typeface="B Nazanin" pitchFamily="2" charset="-78"/>
              </a:rPr>
              <a:t>موسسه خیریه مشمول جرائم مقرر در قوانین مربوط خواهد شد، لیکن از شمول معافیت موضوع بند (ط) خارج </a:t>
            </a:r>
            <a:r>
              <a:rPr lang="ar-YE" sz="2000" dirty="0" smtClean="0">
                <a:cs typeface="B Nazanin" pitchFamily="2" charset="-78"/>
              </a:rPr>
              <a:t>نمی‌</a:t>
            </a:r>
            <a:r>
              <a:rPr lang="fa-IR" sz="2000" dirty="0" smtClean="0">
                <a:cs typeface="B Nazanin" pitchFamily="2" charset="-78"/>
              </a:rPr>
              <a:t> شود</a:t>
            </a:r>
            <a:r>
              <a:rPr lang="ar-YE" sz="2000" dirty="0" smtClean="0">
                <a:cs typeface="B Nazanin" pitchFamily="2" charset="-78"/>
              </a:rPr>
              <a:t>.</a:t>
            </a:r>
            <a:endParaRPr lang="fa-IR" sz="2000" dirty="0" smtClean="0">
              <a:cs typeface="B Nazanin" pitchFamily="2" charset="-78"/>
            </a:endParaRPr>
          </a:p>
          <a:p>
            <a:pPr algn="just" rtl="1">
              <a:buNone/>
            </a:pPr>
            <a:endParaRPr lang="en-US" sz="700" dirty="0">
              <a:cs typeface="B Nazanin" pitchFamily="2" charset="-78"/>
            </a:endParaRPr>
          </a:p>
          <a:p>
            <a:pPr algn="just" rtl="1">
              <a:buNone/>
            </a:pPr>
            <a:r>
              <a:rPr lang="ar-YE" sz="2000" dirty="0">
                <a:cs typeface="B Nazanin" pitchFamily="2" charset="-78"/>
              </a:rPr>
              <a:t>پ) چنانچه تمام یا بخشی از فعالیت‌های موسسه خیریه فاقد مجوز و خارج از موضوع اساسنامه مصوب آن باشد، درآمدهای حاصل از این فعالیت‌ها ولو آنکه </a:t>
            </a:r>
            <a:r>
              <a:rPr lang="fa-IR" sz="2000" dirty="0" smtClean="0">
                <a:cs typeface="B Nazanin" pitchFamily="2" charset="-78"/>
              </a:rPr>
              <a:t>از </a:t>
            </a:r>
            <a:r>
              <a:rPr lang="ar-SA" sz="2000" dirty="0" smtClean="0">
                <a:cs typeface="B Nazanin" pitchFamily="2" charset="-78"/>
              </a:rPr>
              <a:t>منابع </a:t>
            </a:r>
            <a:r>
              <a:rPr lang="ar-SA" sz="2000" dirty="0">
                <a:cs typeface="B Nazanin" pitchFamily="2" charset="-78"/>
              </a:rPr>
              <a:t>درآمدی موضوع بند (ط) ماده (139) </a:t>
            </a:r>
            <a:r>
              <a:rPr lang="fa-IR" sz="2000" dirty="0" smtClean="0">
                <a:cs typeface="B Nazanin" pitchFamily="2" charset="-78"/>
              </a:rPr>
              <a:t> بوده صرف امور موضوع بند ح ماده قانونی مذکور شود، </a:t>
            </a:r>
            <a:r>
              <a:rPr lang="ar-YE" sz="2000" dirty="0" smtClean="0">
                <a:cs typeface="B Nazanin" pitchFamily="2" charset="-78"/>
              </a:rPr>
              <a:t>مشمول </a:t>
            </a:r>
            <a:r>
              <a:rPr lang="ar-YE" sz="2000" dirty="0">
                <a:cs typeface="B Nazanin" pitchFamily="2" charset="-78"/>
              </a:rPr>
              <a:t>معافیت بند (ط) نخواهد بود.</a:t>
            </a:r>
            <a:endParaRPr lang="en-US" sz="2000" dirty="0">
              <a:cs typeface="B Nazanin" pitchFamily="2" charset="-78"/>
            </a:endParaRPr>
          </a:p>
          <a:p>
            <a:pPr algn="just">
              <a:buNone/>
            </a:pPr>
            <a:endParaRPr lang="en-US" sz="2000" dirty="0">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231903"/>
            <a:ext cx="7786742" cy="5054617"/>
          </a:xfrm>
        </p:spPr>
        <p:txBody>
          <a:bodyPr>
            <a:normAutofit/>
          </a:bodyPr>
          <a:lstStyle/>
          <a:p>
            <a:pPr algn="just" rtl="1">
              <a:buNone/>
            </a:pPr>
            <a:r>
              <a:rPr lang="ar-SA" sz="2200" b="1" dirty="0">
                <a:solidFill>
                  <a:srgbClr val="C00000"/>
                </a:solidFill>
                <a:cs typeface="B Titr" pitchFamily="2" charset="-78"/>
              </a:rPr>
              <a:t>نکاتی پیرامون درآمدها و هزینه‌های قابل قبول موسسه </a:t>
            </a:r>
            <a:r>
              <a:rPr lang="ar-SA" sz="2200" b="1" dirty="0" smtClean="0">
                <a:solidFill>
                  <a:srgbClr val="C00000"/>
                </a:solidFill>
                <a:cs typeface="B Titr" pitchFamily="2" charset="-78"/>
              </a:rPr>
              <a:t>خیریه</a:t>
            </a:r>
            <a:endParaRPr lang="fa-IR" sz="2200" b="1" dirty="0" smtClean="0">
              <a:solidFill>
                <a:srgbClr val="C00000"/>
              </a:solidFill>
              <a:cs typeface="B Titr" pitchFamily="2" charset="-78"/>
            </a:endParaRPr>
          </a:p>
          <a:p>
            <a:pPr algn="just" rtl="1">
              <a:buNone/>
            </a:pPr>
            <a:endParaRPr lang="en-US" sz="2200" b="1" dirty="0">
              <a:solidFill>
                <a:srgbClr val="C00000"/>
              </a:solidFill>
              <a:cs typeface="B Titr" pitchFamily="2" charset="-78"/>
            </a:endParaRPr>
          </a:p>
          <a:p>
            <a:pPr marL="0" indent="0" algn="just" rtl="1">
              <a:buNone/>
            </a:pPr>
            <a:r>
              <a:rPr lang="ar-YE" sz="2200" dirty="0" smtClean="0">
                <a:cs typeface="B Nazanin" pitchFamily="2" charset="-78"/>
              </a:rPr>
              <a:t>دریافتی‌های  </a:t>
            </a:r>
            <a:r>
              <a:rPr lang="ar-YE" sz="2200" dirty="0">
                <a:cs typeface="B Nazanin" pitchFamily="2" charset="-78"/>
              </a:rPr>
              <a:t>نقدی و غیرنقدی موسسه خیریه و عام المنفعه خواه در شرایط افزایش و کاهش قیمت (در مورد ارز و تسعیر آن) و خواه به صورت عین مال و یا بهای مکتسبه آن از طریق فروش و همچنین مال الاجاره دریافتی در مورد واگذاری به اجاره، چنانچه صرف امور مصرح در بند (ح) ماده (139) ق.م.م شود، با رعایت </a:t>
            </a:r>
            <a:r>
              <a:rPr lang="fa-IR" sz="2200" dirty="0" smtClean="0">
                <a:cs typeface="B Nazanin" pitchFamily="2" charset="-78"/>
              </a:rPr>
              <a:t>مقررات مربوط به هزینه کرد وجوه مازاد </a:t>
            </a:r>
            <a:r>
              <a:rPr lang="ar-YE" sz="2200" dirty="0" smtClean="0">
                <a:cs typeface="B Nazanin" pitchFamily="2" charset="-78"/>
              </a:rPr>
              <a:t>و </a:t>
            </a:r>
            <a:r>
              <a:rPr lang="ar-YE" sz="2200" dirty="0">
                <a:cs typeface="B Nazanin" pitchFamily="2" charset="-78"/>
              </a:rPr>
              <a:t>سایر قیود و تطبیق با شرایط قانونی، مشمول مالیات نخواهد بود. </a:t>
            </a:r>
            <a:endParaRPr lang="en-US" sz="2200" dirty="0" smtClean="0">
              <a:cs typeface="B Nazanin" pitchFamily="2" charset="-78"/>
            </a:endParaRPr>
          </a:p>
          <a:p>
            <a:pPr marL="0" indent="0" algn="just" rtl="1">
              <a:buNone/>
            </a:pPr>
            <a:r>
              <a:rPr lang="ar-YE" sz="2200" dirty="0" smtClean="0">
                <a:cs typeface="B Nazanin" pitchFamily="2" charset="-78"/>
              </a:rPr>
              <a:t>انتقال </a:t>
            </a:r>
            <a:r>
              <a:rPr lang="ar-YE" sz="2200" dirty="0">
                <a:cs typeface="B Nazanin" pitchFamily="2" charset="-78"/>
              </a:rPr>
              <a:t>قطعی املاک و حق واگذاری محل (و سایر حقوق مربوط به املاک حسب مورد) برابر فصل اول باب سوم قانون مالیات‌های مستقیم و نقل و انتقال خودرو برابر ماده 42 قانون مالیات بر ارزش افزوده، مشمول مالیات نقل و انتقال مقرر خواهند بود</a:t>
            </a:r>
            <a:r>
              <a:rPr lang="ar-YE" sz="2200" dirty="0" smtClean="0">
                <a:cs typeface="B Nazanin" pitchFamily="2" charset="-78"/>
              </a:rPr>
              <a:t>.</a:t>
            </a:r>
            <a:endParaRPr lang="fa-IR" sz="2200" dirty="0" smtClean="0">
              <a:cs typeface="B Nazanin" pitchFamily="2" charset="-78"/>
            </a:endParaRPr>
          </a:p>
          <a:p>
            <a:pPr algn="just" rtl="1">
              <a:buNone/>
            </a:pPr>
            <a:endParaRPr lang="en-US" sz="2200" dirty="0">
              <a:cs typeface="B Nazanin"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5054617"/>
          </a:xfrm>
        </p:spPr>
        <p:txBody>
          <a:bodyPr>
            <a:noAutofit/>
          </a:bodyPr>
          <a:lstStyle/>
          <a:p>
            <a:pPr algn="r" rtl="1">
              <a:buNone/>
            </a:pPr>
            <a:r>
              <a:rPr lang="ar-SA" sz="2000" b="1" dirty="0">
                <a:solidFill>
                  <a:srgbClr val="C00000"/>
                </a:solidFill>
                <a:cs typeface="B Titr" pitchFamily="2" charset="-78"/>
              </a:rPr>
              <a:t>نکاتی پیرامون درآمدها و هزینه‌های قابل قبول موسسه خیریه</a:t>
            </a:r>
            <a:endParaRPr lang="en-US" sz="2000" b="1" dirty="0">
              <a:solidFill>
                <a:srgbClr val="C00000"/>
              </a:solidFill>
              <a:cs typeface="B Titr" pitchFamily="2" charset="-78"/>
            </a:endParaRPr>
          </a:p>
          <a:p>
            <a:pPr algn="r" rtl="1">
              <a:buClr>
                <a:schemeClr val="tx2">
                  <a:lumMod val="60000"/>
                  <a:lumOff val="40000"/>
                </a:schemeClr>
              </a:buClr>
              <a:buFont typeface="Wingdings" pitchFamily="2" charset="2"/>
              <a:buChar char="v"/>
            </a:pPr>
            <a:r>
              <a:rPr lang="ar-YE" sz="2000" dirty="0" smtClean="0">
                <a:cs typeface="B Nazanin" pitchFamily="2" charset="-78"/>
              </a:rPr>
              <a:t>مبالغ </a:t>
            </a:r>
            <a:r>
              <a:rPr lang="ar-YE" sz="2000" dirty="0">
                <a:cs typeface="B Nazanin" pitchFamily="2" charset="-78"/>
              </a:rPr>
              <a:t>هزینه شده برای اداره امور جاری موسسه خیریه منوط به آنکه از شرایط زیر برخوردار باشد قابل قبول خواهند بود:</a:t>
            </a:r>
            <a:endParaRPr lang="en-US" sz="2000" dirty="0">
              <a:cs typeface="B Nazanin" pitchFamily="2" charset="-78"/>
            </a:endParaRPr>
          </a:p>
          <a:p>
            <a:pPr indent="20638" algn="r" rtl="1">
              <a:buClr>
                <a:schemeClr val="tx2">
                  <a:lumMod val="60000"/>
                  <a:lumOff val="40000"/>
                </a:schemeClr>
              </a:buClr>
              <a:buFont typeface="Wingdings" pitchFamily="2" charset="2"/>
              <a:buChar char="ü"/>
            </a:pPr>
            <a:r>
              <a:rPr lang="ar-YE" sz="2000" dirty="0" smtClean="0">
                <a:cs typeface="B Nazanin" pitchFamily="2" charset="-78"/>
              </a:rPr>
              <a:t>این </a:t>
            </a:r>
            <a:r>
              <a:rPr lang="ar-YE" sz="2000" dirty="0">
                <a:cs typeface="B Nazanin" pitchFamily="2" charset="-78"/>
              </a:rPr>
              <a:t>هزینه‌ها برای انجام فعالیت‌های مندرج در اساسنامه موسسه ضرورت داشته باشد (مانند هزینه های استخدامی، کرایه محل موسسه و...)</a:t>
            </a:r>
            <a:endParaRPr lang="en-US" sz="2000" dirty="0">
              <a:cs typeface="B Nazanin" pitchFamily="2" charset="-78"/>
            </a:endParaRPr>
          </a:p>
          <a:p>
            <a:pPr indent="20638" algn="r" rtl="1">
              <a:buClr>
                <a:schemeClr val="tx2">
                  <a:lumMod val="60000"/>
                  <a:lumOff val="40000"/>
                </a:schemeClr>
              </a:buClr>
              <a:buFont typeface="Wingdings" pitchFamily="2" charset="2"/>
              <a:buChar char="ü"/>
            </a:pPr>
            <a:r>
              <a:rPr lang="ar-YE" sz="2000" dirty="0" smtClean="0">
                <a:cs typeface="B Nazanin" pitchFamily="2" charset="-78"/>
              </a:rPr>
              <a:t>هزینه‌ها </a:t>
            </a:r>
            <a:r>
              <a:rPr lang="ar-YE" sz="2000" dirty="0">
                <a:cs typeface="B Nazanin" pitchFamily="2" charset="-78"/>
              </a:rPr>
              <a:t>برای جلب کمک‌ها و اعانات ضرورت داشته باشد (مانند هزینه‌های برگزاری مراسم خیریه، هزینه‌های تبلیغات، تهیه و نصب صندوق‌های دریافت کمک و...)</a:t>
            </a:r>
            <a:endParaRPr lang="en-US" sz="2000" dirty="0">
              <a:cs typeface="B Nazanin" pitchFamily="2" charset="-78"/>
            </a:endParaRPr>
          </a:p>
          <a:p>
            <a:pPr indent="20638" algn="r" rtl="1">
              <a:buClr>
                <a:schemeClr val="tx2">
                  <a:lumMod val="60000"/>
                  <a:lumOff val="40000"/>
                </a:schemeClr>
              </a:buClr>
              <a:buFont typeface="Wingdings" pitchFamily="2" charset="2"/>
              <a:buChar char="ü"/>
            </a:pPr>
            <a:r>
              <a:rPr lang="ar-YE" sz="2000" dirty="0" smtClean="0">
                <a:cs typeface="B Nazanin" pitchFamily="2" charset="-78"/>
              </a:rPr>
              <a:t>هزینه‌های </a:t>
            </a:r>
            <a:r>
              <a:rPr lang="ar-YE" sz="2000" dirty="0">
                <a:cs typeface="B Nazanin" pitchFamily="2" charset="-78"/>
              </a:rPr>
              <a:t>انجام شده، حائز شرایط مندرج در ماده (147) قانون </a:t>
            </a:r>
            <a:r>
              <a:rPr lang="fa-IR" sz="2000" dirty="0" smtClean="0">
                <a:cs typeface="B Nazanin" pitchFamily="2" charset="-78"/>
              </a:rPr>
              <a:t>بوده و </a:t>
            </a:r>
            <a:r>
              <a:rPr lang="ar-YE" sz="2000" dirty="0" smtClean="0">
                <a:cs typeface="B Nazanin" pitchFamily="2" charset="-78"/>
              </a:rPr>
              <a:t>در </a:t>
            </a:r>
            <a:r>
              <a:rPr lang="ar-YE" sz="2000" dirty="0">
                <a:cs typeface="B Nazanin" pitchFamily="2" charset="-78"/>
              </a:rPr>
              <a:t>گروه هزینه‌های مذکور در ماده (148) قانون قرار گیرند.</a:t>
            </a:r>
            <a:endParaRPr lang="en-US" sz="2000" dirty="0">
              <a:cs typeface="B Nazanin" pitchFamily="2" charset="-78"/>
            </a:endParaRPr>
          </a:p>
          <a:p>
            <a:pPr algn="r" rtl="1">
              <a:buNone/>
            </a:pPr>
            <a:r>
              <a:rPr lang="fa-IR" sz="2000" b="1" dirty="0" smtClean="0">
                <a:solidFill>
                  <a:srgbClr val="C00000"/>
                </a:solidFill>
                <a:cs typeface="B Nazanin" pitchFamily="2" charset="-78"/>
              </a:rPr>
              <a:t>نکته: </a:t>
            </a:r>
            <a:r>
              <a:rPr lang="ar-YE" sz="2000" dirty="0" smtClean="0">
                <a:cs typeface="B Nazanin" pitchFamily="2" charset="-78"/>
              </a:rPr>
              <a:t>این </a:t>
            </a:r>
            <a:r>
              <a:rPr lang="ar-YE" sz="2000" dirty="0">
                <a:cs typeface="B Nazanin" pitchFamily="2" charset="-78"/>
              </a:rPr>
              <a:t>پیش شرط ‌ها تنها در خصوص هزینه های جاری موسسه صدق نموده و قابل تسری به مبالغ صرف شده در امور مذکور در بند (ح) ماده 139 قانون نمی‌باشد</a:t>
            </a:r>
            <a:r>
              <a:rPr lang="ar-YE" sz="2000" dirty="0" smtClean="0">
                <a:cs typeface="B Nazanin" pitchFamily="2" charset="-78"/>
              </a:rPr>
              <a:t>.</a:t>
            </a:r>
            <a:endParaRPr lang="fa-IR" sz="2000" dirty="0" smtClean="0">
              <a:cs typeface="B Nazanin" pitchFamily="2" charset="-78"/>
            </a:endParaRPr>
          </a:p>
          <a:p>
            <a:pPr algn="r" rtl="1">
              <a:buNone/>
            </a:pPr>
            <a:endParaRPr lang="en-US" sz="1000" dirty="0">
              <a:cs typeface="B Nazanin" pitchFamily="2" charset="-78"/>
            </a:endParaRPr>
          </a:p>
          <a:p>
            <a:pPr marL="457200" indent="-457200" algn="r" rtl="1">
              <a:buClr>
                <a:schemeClr val="tx2">
                  <a:lumMod val="60000"/>
                  <a:lumOff val="40000"/>
                </a:schemeClr>
              </a:buClr>
              <a:buFont typeface="Wingdings" pitchFamily="2" charset="2"/>
              <a:buChar char="v"/>
            </a:pPr>
            <a:r>
              <a:rPr lang="ar-YE" sz="2000" dirty="0" smtClean="0">
                <a:cs typeface="B Nazanin" pitchFamily="2" charset="-78"/>
              </a:rPr>
              <a:t>چنانچه </a:t>
            </a:r>
            <a:r>
              <a:rPr lang="ar-YE" sz="2000" dirty="0">
                <a:cs typeface="B Nazanin" pitchFamily="2" charset="-78"/>
              </a:rPr>
              <a:t>موسسه خیریه فعالیت مشمول مالیات نیز انجام داده باشد هزینه‌های مشترک بین درآمدهای معاف و مشمول مالیات تسهیم خواهد شد.</a:t>
            </a:r>
            <a:r>
              <a:rPr lang="fa-IR" sz="2000" dirty="0">
                <a:cs typeface="B Nazanin" pitchFamily="2" charset="-78"/>
              </a:rPr>
              <a:t> </a:t>
            </a:r>
            <a:endParaRPr lang="en-US" sz="2000" dirty="0">
              <a:cs typeface="B Nazanin" pitchFamily="2" charset="-78"/>
            </a:endParaRPr>
          </a:p>
        </p:txBody>
      </p:sp>
      <p:sp>
        <p:nvSpPr>
          <p:cNvPr id="4" name="Line Callout 2 3"/>
          <p:cNvSpPr/>
          <p:nvPr/>
        </p:nvSpPr>
        <p:spPr>
          <a:xfrm>
            <a:off x="4500562" y="1928802"/>
            <a:ext cx="4071966" cy="2428892"/>
          </a:xfrm>
          <a:prstGeom prst="borderCallout2">
            <a:avLst>
              <a:gd name="adj1" fmla="val 18750"/>
              <a:gd name="adj2" fmla="val -483"/>
              <a:gd name="adj3" fmla="val 18750"/>
              <a:gd name="adj4" fmla="val -16667"/>
              <a:gd name="adj5" fmla="val 69580"/>
              <a:gd name="adj6" fmla="val -15635"/>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ysClr val="windowText" lastClr="000000"/>
                </a:solidFill>
                <a:cs typeface="B Nazanin" pitchFamily="2" charset="-78"/>
              </a:rPr>
              <a:t>هزينه‌هاي قابل قبول براي تشخيص درآمد مشمول ‌ماليات به شرح مقررات قانون مالیات های مستقیم، عبارت ‌است از هزينه‌هايي که :</a:t>
            </a:r>
          </a:p>
          <a:p>
            <a:pPr algn="ctr"/>
            <a:r>
              <a:rPr lang="fa-IR" sz="2000" dirty="0" smtClean="0">
                <a:solidFill>
                  <a:sysClr val="windowText" lastClr="000000"/>
                </a:solidFill>
                <a:cs typeface="B Nazanin" pitchFamily="2" charset="-78"/>
              </a:rPr>
              <a:t>در حدود متعارف، متکي به مدارک بوده ومنحصراً مربوط به تحصيل درآمد مؤسسه در دورة مالي مربوط بارعايت حد نصاب‌هاي مقرر باشد. </a:t>
            </a:r>
            <a:endParaRPr lang="en-US" sz="2000" dirty="0">
              <a:solidFill>
                <a:sysClr val="windowText" lastClr="000000"/>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857232"/>
            <a:ext cx="8001056" cy="5340369"/>
          </a:xfrm>
        </p:spPr>
        <p:txBody>
          <a:bodyPr>
            <a:normAutofit fontScale="62500" lnSpcReduction="20000"/>
          </a:bodyPr>
          <a:lstStyle/>
          <a:p>
            <a:pPr algn="just" rtl="1">
              <a:buNone/>
            </a:pPr>
            <a:r>
              <a:rPr lang="ar-SA" sz="3500" b="1" dirty="0">
                <a:solidFill>
                  <a:schemeClr val="bg2">
                    <a:lumMod val="50000"/>
                  </a:schemeClr>
                </a:solidFill>
                <a:cs typeface="B Titr" pitchFamily="2" charset="-78"/>
              </a:rPr>
              <a:t>نکاتی پیرامون درآمدها و هزینه‌های </a:t>
            </a:r>
            <a:endParaRPr lang="fa-IR" sz="3500" b="1" dirty="0" smtClean="0">
              <a:solidFill>
                <a:schemeClr val="bg2">
                  <a:lumMod val="50000"/>
                </a:schemeClr>
              </a:solidFill>
              <a:cs typeface="B Titr" pitchFamily="2" charset="-78"/>
            </a:endParaRPr>
          </a:p>
          <a:p>
            <a:pPr algn="just" rtl="1">
              <a:buNone/>
            </a:pPr>
            <a:r>
              <a:rPr lang="ar-SA" sz="3500" b="1" dirty="0" smtClean="0">
                <a:solidFill>
                  <a:schemeClr val="bg2">
                    <a:lumMod val="50000"/>
                  </a:schemeClr>
                </a:solidFill>
                <a:cs typeface="B Titr" pitchFamily="2" charset="-78"/>
              </a:rPr>
              <a:t>قابل </a:t>
            </a:r>
            <a:r>
              <a:rPr lang="ar-SA" sz="3500" b="1" dirty="0">
                <a:solidFill>
                  <a:schemeClr val="bg2">
                    <a:lumMod val="50000"/>
                  </a:schemeClr>
                </a:solidFill>
                <a:cs typeface="B Titr" pitchFamily="2" charset="-78"/>
              </a:rPr>
              <a:t>قبول موسسه </a:t>
            </a:r>
            <a:r>
              <a:rPr lang="ar-SA" sz="3500" b="1" dirty="0" smtClean="0">
                <a:solidFill>
                  <a:schemeClr val="bg2">
                    <a:lumMod val="50000"/>
                  </a:schemeClr>
                </a:solidFill>
                <a:cs typeface="B Titr" pitchFamily="2" charset="-78"/>
              </a:rPr>
              <a:t>خیریه</a:t>
            </a:r>
            <a:endParaRPr lang="fa-IR" sz="3500" b="1" dirty="0" smtClean="0">
              <a:solidFill>
                <a:schemeClr val="bg2">
                  <a:lumMod val="50000"/>
                </a:schemeClr>
              </a:solidFill>
              <a:cs typeface="B Titr" pitchFamily="2" charset="-78"/>
            </a:endParaRPr>
          </a:p>
          <a:p>
            <a:pPr algn="just" rtl="1">
              <a:buNone/>
            </a:pPr>
            <a:endParaRPr lang="en-US" sz="900" b="1" dirty="0">
              <a:solidFill>
                <a:schemeClr val="bg2">
                  <a:lumMod val="50000"/>
                </a:schemeClr>
              </a:solidFill>
              <a:cs typeface="B Titr" pitchFamily="2" charset="-78"/>
            </a:endParaRPr>
          </a:p>
          <a:p>
            <a:pPr algn="just" rtl="1">
              <a:buNone/>
            </a:pPr>
            <a:r>
              <a:rPr lang="fa-IR" dirty="0" smtClean="0">
                <a:cs typeface="B Nazanin" pitchFamily="2" charset="-78"/>
              </a:rPr>
              <a:t>در </a:t>
            </a:r>
            <a:r>
              <a:rPr lang="fa-IR" dirty="0">
                <a:cs typeface="B Nazanin" pitchFamily="2" charset="-78"/>
              </a:rPr>
              <a:t>خصوص دارایی‌های ثابتی که ارزش دفتری آنها درهمان سال خرید یا دریافت، از سود انتهای دوره موسسه کسر شده است موارد ذیل باید مورد توجه قرار گیرد:</a:t>
            </a:r>
            <a:endParaRPr lang="en-US" dirty="0">
              <a:cs typeface="B Nazanin" pitchFamily="2" charset="-78"/>
            </a:endParaRPr>
          </a:p>
          <a:p>
            <a:pPr algn="just" rtl="1">
              <a:buFont typeface="Wingdings" pitchFamily="2" charset="2"/>
              <a:buChar char="v"/>
            </a:pPr>
            <a:r>
              <a:rPr lang="fa-IR" dirty="0" smtClean="0">
                <a:cs typeface="B Nazanin" pitchFamily="2" charset="-78"/>
              </a:rPr>
              <a:t>استهلاک </a:t>
            </a:r>
            <a:r>
              <a:rPr lang="fa-IR" dirty="0">
                <a:cs typeface="B Nazanin" pitchFamily="2" charset="-78"/>
              </a:rPr>
              <a:t>این دارایی ها در سنوات بعد، به عنوان هزینه قابل قبول، پذیرفته نمی‌شود.</a:t>
            </a:r>
            <a:endParaRPr lang="en-US" dirty="0">
              <a:cs typeface="B Nazanin" pitchFamily="2" charset="-78"/>
            </a:endParaRPr>
          </a:p>
          <a:p>
            <a:pPr algn="just" rtl="1">
              <a:buFont typeface="Wingdings" pitchFamily="2" charset="2"/>
              <a:buChar char="v"/>
            </a:pPr>
            <a:r>
              <a:rPr lang="fa-IR" dirty="0" smtClean="0">
                <a:cs typeface="B Nazanin" pitchFamily="2" charset="-78"/>
              </a:rPr>
              <a:t>چنانچه </a:t>
            </a:r>
            <a:r>
              <a:rPr lang="fa-IR" dirty="0">
                <a:cs typeface="B Nazanin" pitchFamily="2" charset="-78"/>
              </a:rPr>
              <a:t>در رسیدگی‌های سنوات بعد محرز شود که این دارایی ها برای اهدافی خارج از اساسنامه مصوب موسسه مورد استفاده قرار می‌گیرند، مالیات مربوط باید در همان سال احراز و برای مدت زمانی که دارایی خارج از چارچوب اساسنامه مورد بهره‌برداری قرار گرفته است (در صورت تکرار برای سنوات بعد) از موسسه مطالبه گردد. </a:t>
            </a:r>
            <a:endParaRPr lang="en-US" dirty="0">
              <a:cs typeface="B Nazanin" pitchFamily="2" charset="-78"/>
            </a:endParaRPr>
          </a:p>
          <a:p>
            <a:pPr algn="just" rtl="1">
              <a:buFont typeface="Wingdings" pitchFamily="2" charset="2"/>
              <a:buChar char="v"/>
            </a:pPr>
            <a:r>
              <a:rPr lang="fa-IR" dirty="0">
                <a:cs typeface="B Nazanin" pitchFamily="2" charset="-78"/>
              </a:rPr>
              <a:t>بدیهی است چنانچه موسسه زیانی از بابت فعالیت های در چارچوب اساسنامه داشته باشد، این زیان باید در محاسبه مالیات مربوط لحاظ شود.</a:t>
            </a:r>
            <a:endParaRPr lang="en-US" dirty="0">
              <a:cs typeface="B Nazanin" pitchFamily="2" charset="-78"/>
            </a:endParaRPr>
          </a:p>
          <a:p>
            <a:pPr algn="just" rtl="1">
              <a:buNone/>
            </a:pPr>
            <a:r>
              <a:rPr lang="fa-IR" dirty="0">
                <a:cs typeface="B Nazanin" pitchFamily="2" charset="-78"/>
              </a:rPr>
              <a:t> </a:t>
            </a:r>
            <a:endParaRPr lang="en-US" sz="1300" dirty="0">
              <a:cs typeface="B Nazanin" pitchFamily="2" charset="-78"/>
            </a:endParaRPr>
          </a:p>
          <a:p>
            <a:pPr algn="just" rtl="1">
              <a:buNone/>
            </a:pPr>
            <a:r>
              <a:rPr lang="fa-IR" b="1" dirty="0" smtClean="0">
                <a:solidFill>
                  <a:schemeClr val="accent3">
                    <a:lumMod val="75000"/>
                  </a:schemeClr>
                </a:solidFill>
                <a:cs typeface="B Nazanin" pitchFamily="2" charset="-78"/>
              </a:rPr>
              <a:t>نکته1: </a:t>
            </a:r>
            <a:r>
              <a:rPr lang="fa-IR" dirty="0" smtClean="0">
                <a:cs typeface="B Nazanin" pitchFamily="2" charset="-78"/>
              </a:rPr>
              <a:t>خدمات </a:t>
            </a:r>
            <a:r>
              <a:rPr lang="fa-IR" dirty="0">
                <a:cs typeface="B Nazanin" pitchFamily="2" charset="-78"/>
              </a:rPr>
              <a:t>موسسان و اعضاء هیات </a:t>
            </a:r>
            <a:r>
              <a:rPr lang="fa-IR" dirty="0" smtClean="0">
                <a:cs typeface="B Nazanin" pitchFamily="2" charset="-78"/>
              </a:rPr>
              <a:t>مدیره، </a:t>
            </a:r>
            <a:r>
              <a:rPr lang="fa-IR" dirty="0">
                <a:cs typeface="B Nazanin" pitchFamily="2" charset="-78"/>
              </a:rPr>
              <a:t>افتخاری و داوطلبانه محسوب می‌شود. بنابراین وجوهی که تحت هرعنوان به این افراد پرداخت شود، در گروه هزینه‌های قابل قبول </a:t>
            </a:r>
            <a:r>
              <a:rPr lang="fa-IR" dirty="0" smtClean="0">
                <a:cs typeface="B Nazanin" pitchFamily="2" charset="-78"/>
              </a:rPr>
              <a:t>قرار </a:t>
            </a:r>
            <a:r>
              <a:rPr lang="fa-IR" dirty="0">
                <a:cs typeface="B Nazanin" pitchFamily="2" charset="-78"/>
              </a:rPr>
              <a:t>نمی‌گیرد</a:t>
            </a:r>
            <a:r>
              <a:rPr lang="fa-IR" dirty="0" smtClean="0">
                <a:cs typeface="B Nazanin" pitchFamily="2" charset="-78"/>
              </a:rPr>
              <a:t>.</a:t>
            </a:r>
          </a:p>
          <a:p>
            <a:pPr algn="just" rtl="1">
              <a:buNone/>
            </a:pPr>
            <a:endParaRPr lang="en-US" sz="1600" dirty="0">
              <a:cs typeface="B Nazanin" pitchFamily="2" charset="-78"/>
            </a:endParaRPr>
          </a:p>
          <a:p>
            <a:pPr algn="just" rtl="1">
              <a:buNone/>
            </a:pPr>
            <a:r>
              <a:rPr lang="fa-IR" b="1" dirty="0" smtClean="0">
                <a:solidFill>
                  <a:schemeClr val="accent3">
                    <a:lumMod val="75000"/>
                  </a:schemeClr>
                </a:solidFill>
                <a:cs typeface="B Nazanin" pitchFamily="2" charset="-78"/>
              </a:rPr>
              <a:t>نکته2: </a:t>
            </a:r>
            <a:r>
              <a:rPr lang="fa-IR" dirty="0" smtClean="0">
                <a:cs typeface="B Nazanin" pitchFamily="2" charset="-78"/>
              </a:rPr>
              <a:t>در </a:t>
            </a:r>
            <a:r>
              <a:rPr lang="fa-IR" dirty="0">
                <a:cs typeface="B Nazanin" pitchFamily="2" charset="-78"/>
              </a:rPr>
              <a:t>صورتیکه پاداش پرداختی به کارکنان بر حسب میزان کارآیی ایشان تعیین شده باشد، هزینه پاداش متناسب با کار فوق‌العاده انجام شده، قابل قبول خواهد بود. لیکن پرداخت پاداش بر پایه درصدی از  کمک های جذب شده یا وجوه مازاد، قابل قبول نمی‌باشد. </a:t>
            </a:r>
            <a:endParaRPr lang="en-US" dirty="0">
              <a:cs typeface="B Nazanin" pitchFamily="2" charset="-78"/>
            </a:endParaRPr>
          </a:p>
          <a:p>
            <a:pPr algn="just">
              <a:buNone/>
            </a:pP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000108"/>
            <a:ext cx="7929618" cy="5126055"/>
          </a:xfrm>
        </p:spPr>
        <p:txBody>
          <a:bodyPr>
            <a:normAutofit/>
          </a:bodyPr>
          <a:lstStyle/>
          <a:p>
            <a:pPr algn="just" rtl="1">
              <a:buNone/>
            </a:pPr>
            <a:r>
              <a:rPr lang="ar-SA" sz="2400" b="1" dirty="0" smtClean="0">
                <a:solidFill>
                  <a:schemeClr val="accent2">
                    <a:lumMod val="75000"/>
                  </a:schemeClr>
                </a:solidFill>
                <a:cs typeface="B Titr" pitchFamily="2" charset="-78"/>
              </a:rPr>
              <a:t>مسئولیت </a:t>
            </a:r>
            <a:r>
              <a:rPr lang="ar-SA" sz="2400" b="1" dirty="0">
                <a:solidFill>
                  <a:schemeClr val="accent2">
                    <a:lumMod val="75000"/>
                  </a:schemeClr>
                </a:solidFill>
                <a:cs typeface="B Titr" pitchFamily="2" charset="-78"/>
              </a:rPr>
              <a:t>ها در اعطای معافیت</a:t>
            </a:r>
            <a:endParaRPr lang="en-US" sz="2400" b="1" dirty="0">
              <a:solidFill>
                <a:schemeClr val="accent2">
                  <a:lumMod val="75000"/>
                </a:schemeClr>
              </a:solidFill>
              <a:cs typeface="B Titr" pitchFamily="2" charset="-78"/>
            </a:endParaRPr>
          </a:p>
          <a:p>
            <a:pPr algn="just" rtl="1">
              <a:buNone/>
            </a:pPr>
            <a:r>
              <a:rPr lang="ar-YE" sz="2400" dirty="0">
                <a:cs typeface="B Nazanin" pitchFamily="2" charset="-78"/>
              </a:rPr>
              <a:t>مسئولیت ناظر </a:t>
            </a:r>
            <a:r>
              <a:rPr lang="ar-YE" sz="2400" dirty="0" smtClean="0">
                <a:cs typeface="B Nazanin" pitchFamily="2" charset="-78"/>
              </a:rPr>
              <a:t>به </a:t>
            </a:r>
            <a:r>
              <a:rPr lang="ar-YE" sz="2400" dirty="0">
                <a:cs typeface="B Nazanin" pitchFamily="2" charset="-78"/>
              </a:rPr>
              <a:t>انجام نظارت‌های مذکور در این دستورالعمل و تنظیم فرم ها و گزارش‌های مربوط، محدود می‌باشد و مسئولیت انجام رسیدگی‌های مالیاتی و اعطای معافیت </a:t>
            </a:r>
            <a:r>
              <a:rPr lang="ar-YE" sz="2400" dirty="0" smtClean="0">
                <a:cs typeface="B Nazanin" pitchFamily="2" charset="-78"/>
              </a:rPr>
              <a:t>بر </a:t>
            </a:r>
            <a:r>
              <a:rPr lang="ar-YE" sz="2400" dirty="0">
                <a:cs typeface="B Nazanin" pitchFamily="2" charset="-78"/>
              </a:rPr>
              <a:t>عهده اداره امور مالیاتی </a:t>
            </a:r>
            <a:r>
              <a:rPr lang="ar-YE" sz="2400" dirty="0" smtClean="0">
                <a:cs typeface="B Nazanin" pitchFamily="2" charset="-78"/>
              </a:rPr>
              <a:t>مربوط (</a:t>
            </a:r>
            <a:r>
              <a:rPr lang="ar-YE" sz="2400" dirty="0">
                <a:cs typeface="B Nazanin" pitchFamily="2" charset="-78"/>
              </a:rPr>
              <a:t>یا حسابرس مالیاتی حسب مورد) خواهد بود.</a:t>
            </a:r>
            <a:endParaRPr lang="en-US" sz="2400" b="1" dirty="0">
              <a:cs typeface="B Nazanin" pitchFamily="2" charset="-78"/>
            </a:endParaRPr>
          </a:p>
          <a:p>
            <a:pPr algn="just" rtl="1">
              <a:buNone/>
            </a:pPr>
            <a:endParaRPr lang="en-US" sz="800" b="1" dirty="0">
              <a:cs typeface="B Nazanin" pitchFamily="2" charset="-78"/>
            </a:endParaRPr>
          </a:p>
          <a:p>
            <a:pPr algn="just" rtl="1">
              <a:buNone/>
            </a:pPr>
            <a:r>
              <a:rPr lang="ar-SA" sz="2400" b="1" dirty="0">
                <a:solidFill>
                  <a:schemeClr val="accent2">
                    <a:lumMod val="75000"/>
                  </a:schemeClr>
                </a:solidFill>
                <a:cs typeface="B Titr" pitchFamily="2" charset="-78"/>
              </a:rPr>
              <a:t>نکاتی پیرامون رسیدگی به وجوه مازاد موسسات خیریه</a:t>
            </a:r>
            <a:endParaRPr lang="en-US" sz="2400" b="1" dirty="0">
              <a:solidFill>
                <a:schemeClr val="accent2">
                  <a:lumMod val="75000"/>
                </a:schemeClr>
              </a:solidFill>
              <a:cs typeface="B Titr" pitchFamily="2" charset="-78"/>
            </a:endParaRPr>
          </a:p>
          <a:p>
            <a:pPr marL="0" indent="0" algn="just" rtl="1">
              <a:buNone/>
            </a:pPr>
            <a:r>
              <a:rPr lang="fa-IR" sz="2400" dirty="0">
                <a:cs typeface="B Nazanin" pitchFamily="2" charset="-78"/>
              </a:rPr>
              <a:t>آن قسمت از کمک ها و هدایای دریافتی نقدی و غیرنقدی که در دوره مالی تحصیل، به مصرف نرسیده باشد، پس از انقضاء آن دوره مالی نیز قابل صرف در امور مذکور در بند (ح) ماده (139) ق.م.م خواهد بود.  بدیهی است در هر زمان که این کمک‌ها به مصرف اموری خارج از موارد مصرح در بند "ح" ماده 139 قانون برسد، مالیات متعلقه باید برای عملکرد همان سال مصرف، مطابق قانون محاسبه و مطالبه شود</a:t>
            </a:r>
            <a:r>
              <a:rPr lang="fa-IR" sz="2400" dirty="0" smtClean="0">
                <a:cs typeface="B Nazanin" pitchFamily="2" charset="-78"/>
              </a:rPr>
              <a:t>.</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12"/>
            <a:ext cx="8229600" cy="1143000"/>
          </a:xfrm>
        </p:spPr>
        <p:txBody>
          <a:bodyPr>
            <a:normAutofit/>
          </a:bodyPr>
          <a:lstStyle/>
          <a:p>
            <a:pPr algn="r"/>
            <a:r>
              <a:rPr lang="fa-IR" sz="3200" dirty="0" smtClean="0">
                <a:solidFill>
                  <a:schemeClr val="tx2">
                    <a:lumMod val="60000"/>
                    <a:lumOff val="40000"/>
                  </a:schemeClr>
                </a:solidFill>
                <a:cs typeface="B Titr" pitchFamily="2" charset="-78"/>
              </a:rPr>
              <a:t>فهرست مطالب</a:t>
            </a:r>
            <a:endParaRPr lang="en-US" sz="3200" dirty="0">
              <a:solidFill>
                <a:schemeClr val="tx2">
                  <a:lumMod val="60000"/>
                  <a:lumOff val="40000"/>
                </a:schemeClr>
              </a:solidFill>
              <a:cs typeface="B Titr" pitchFamily="2" charset="-78"/>
            </a:endParaRPr>
          </a:p>
        </p:txBody>
      </p:sp>
      <p:sp>
        <p:nvSpPr>
          <p:cNvPr id="3" name="Content Placeholder 2"/>
          <p:cNvSpPr>
            <a:spLocks noGrp="1"/>
          </p:cNvSpPr>
          <p:nvPr>
            <p:ph idx="1"/>
          </p:nvPr>
        </p:nvSpPr>
        <p:spPr/>
        <p:txBody>
          <a:bodyPr>
            <a:normAutofit/>
          </a:bodyPr>
          <a:lstStyle/>
          <a:p>
            <a:pPr algn="r" rtl="1">
              <a:buClr>
                <a:schemeClr val="accent6">
                  <a:lumMod val="75000"/>
                </a:schemeClr>
              </a:buClr>
              <a:buFont typeface="Wingdings" pitchFamily="2" charset="2"/>
              <a:buChar char="v"/>
            </a:pPr>
            <a:r>
              <a:rPr lang="ar-SA" sz="2200" b="1" dirty="0" smtClean="0">
                <a:solidFill>
                  <a:schemeClr val="accent1">
                    <a:lumMod val="75000"/>
                  </a:schemeClr>
                </a:solidFill>
                <a:cs typeface="B Titr" pitchFamily="2" charset="-78"/>
              </a:rPr>
              <a:t>ویژگی های موسسات خیریه و مدارک لازم برای تشکیل پرونده </a:t>
            </a:r>
            <a:endParaRPr lang="en-US" sz="2200" b="1" dirty="0" smtClean="0">
              <a:solidFill>
                <a:schemeClr val="accent1">
                  <a:lumMod val="75000"/>
                </a:schemeClr>
              </a:solidFill>
              <a:cs typeface="B Titr" pitchFamily="2" charset="-78"/>
            </a:endParaRPr>
          </a:p>
          <a:p>
            <a:pPr algn="r" rtl="1">
              <a:buClr>
                <a:schemeClr val="accent6">
                  <a:lumMod val="75000"/>
                </a:schemeClr>
              </a:buClr>
              <a:buFont typeface="Wingdings" pitchFamily="2" charset="2"/>
              <a:buChar char="v"/>
            </a:pPr>
            <a:r>
              <a:rPr lang="ar-SA" sz="2200" dirty="0" smtClean="0">
                <a:solidFill>
                  <a:schemeClr val="accent1">
                    <a:lumMod val="75000"/>
                  </a:schemeClr>
                </a:solidFill>
                <a:cs typeface="B Titr" pitchFamily="2" charset="-78"/>
              </a:rPr>
              <a:t>مرجع نظارت و چگونگی</a:t>
            </a:r>
            <a:r>
              <a:rPr lang="en-US" sz="2200" dirty="0" smtClean="0">
                <a:solidFill>
                  <a:schemeClr val="accent1">
                    <a:lumMod val="75000"/>
                  </a:schemeClr>
                </a:solidFill>
                <a:cs typeface="B Titr" pitchFamily="2" charset="-78"/>
              </a:rPr>
              <a:t> </a:t>
            </a:r>
            <a:r>
              <a:rPr lang="ar-SA" sz="2200" dirty="0" smtClean="0">
                <a:solidFill>
                  <a:schemeClr val="accent1">
                    <a:lumMod val="75000"/>
                  </a:schemeClr>
                </a:solidFill>
                <a:cs typeface="B Titr" pitchFamily="2" charset="-78"/>
              </a:rPr>
              <a:t>انتخاب نظار</a:t>
            </a:r>
            <a:endParaRPr lang="en-US" sz="2200" dirty="0" smtClean="0">
              <a:solidFill>
                <a:schemeClr val="accent1">
                  <a:lumMod val="75000"/>
                </a:schemeClr>
              </a:solidFill>
              <a:cs typeface="B Titr" pitchFamily="2" charset="-78"/>
            </a:endParaRPr>
          </a:p>
          <a:p>
            <a:pPr algn="r" rtl="1">
              <a:buClr>
                <a:schemeClr val="accent6">
                  <a:lumMod val="75000"/>
                </a:schemeClr>
              </a:buClr>
              <a:buFont typeface="Wingdings" pitchFamily="2" charset="2"/>
              <a:buChar char="v"/>
            </a:pPr>
            <a:r>
              <a:rPr lang="ar-SA" sz="2200" dirty="0" smtClean="0">
                <a:solidFill>
                  <a:schemeClr val="accent1">
                    <a:lumMod val="75000"/>
                  </a:schemeClr>
                </a:solidFill>
                <a:cs typeface="B Titr" pitchFamily="2" charset="-78"/>
              </a:rPr>
              <a:t>مصادیق نظارت و گزارش‌های مربوط</a:t>
            </a:r>
            <a:endParaRPr lang="en-US" sz="2200" dirty="0" smtClean="0">
              <a:solidFill>
                <a:schemeClr val="accent1">
                  <a:lumMod val="75000"/>
                </a:schemeClr>
              </a:solidFill>
              <a:cs typeface="B Titr" pitchFamily="2" charset="-78"/>
            </a:endParaRPr>
          </a:p>
          <a:p>
            <a:pPr algn="r" rtl="1">
              <a:buClr>
                <a:schemeClr val="accent6">
                  <a:lumMod val="75000"/>
                </a:schemeClr>
              </a:buClr>
              <a:buFont typeface="Wingdings" pitchFamily="2" charset="2"/>
              <a:buChar char="v"/>
            </a:pPr>
            <a:r>
              <a:rPr lang="ar-SA" sz="2200" dirty="0" smtClean="0">
                <a:solidFill>
                  <a:schemeClr val="accent1">
                    <a:lumMod val="75000"/>
                  </a:schemeClr>
                </a:solidFill>
                <a:cs typeface="B Titr" pitchFamily="2" charset="-78"/>
              </a:rPr>
              <a:t>مصادیق منابع و مصارف موسسات خیریه</a:t>
            </a:r>
            <a:endParaRPr lang="en-US" sz="2200" dirty="0" smtClean="0">
              <a:solidFill>
                <a:schemeClr val="accent1">
                  <a:lumMod val="75000"/>
                </a:schemeClr>
              </a:solidFill>
              <a:cs typeface="B Titr" pitchFamily="2" charset="-78"/>
            </a:endParaRPr>
          </a:p>
          <a:p>
            <a:pPr algn="r" rtl="1">
              <a:buClr>
                <a:schemeClr val="accent6">
                  <a:lumMod val="75000"/>
                </a:schemeClr>
              </a:buClr>
              <a:buFont typeface="Wingdings" pitchFamily="2" charset="2"/>
              <a:buChar char="v"/>
            </a:pPr>
            <a:r>
              <a:rPr lang="ar-SA" sz="2200" dirty="0" smtClean="0">
                <a:solidFill>
                  <a:schemeClr val="accent1">
                    <a:lumMod val="75000"/>
                  </a:schemeClr>
                </a:solidFill>
                <a:cs typeface="B Titr" pitchFamily="2" charset="-78"/>
              </a:rPr>
              <a:t>وظایف موسسات خیریه </a:t>
            </a:r>
            <a:endParaRPr lang="en-US" sz="2200" dirty="0" smtClean="0">
              <a:solidFill>
                <a:schemeClr val="accent1">
                  <a:lumMod val="75000"/>
                </a:schemeClr>
              </a:solidFill>
              <a:cs typeface="B Titr" pitchFamily="2" charset="-78"/>
            </a:endParaRPr>
          </a:p>
          <a:p>
            <a:pPr algn="r" rtl="1">
              <a:buClr>
                <a:schemeClr val="accent6">
                  <a:lumMod val="75000"/>
                </a:schemeClr>
              </a:buClr>
              <a:buFont typeface="Wingdings" pitchFamily="2" charset="2"/>
              <a:buChar char="v"/>
            </a:pPr>
            <a:r>
              <a:rPr lang="fa-IR" sz="2200" dirty="0" smtClean="0">
                <a:solidFill>
                  <a:schemeClr val="accent1">
                    <a:lumMod val="75000"/>
                  </a:schemeClr>
                </a:solidFill>
                <a:cs typeface="B Titr" pitchFamily="2" charset="-78"/>
              </a:rPr>
              <a:t>نکاتی پیرامون اعطای معافیت</a:t>
            </a:r>
            <a:endParaRPr lang="en-US" sz="2200" dirty="0" smtClean="0">
              <a:solidFill>
                <a:schemeClr val="accent1">
                  <a:lumMod val="75000"/>
                </a:schemeClr>
              </a:solidFill>
              <a:cs typeface="B Titr" pitchFamily="2" charset="-78"/>
            </a:endParaRPr>
          </a:p>
          <a:p>
            <a:pPr algn="r" rtl="1">
              <a:buClr>
                <a:schemeClr val="accent6">
                  <a:lumMod val="75000"/>
                </a:schemeClr>
              </a:buClr>
              <a:buFont typeface="Wingdings" pitchFamily="2" charset="2"/>
              <a:buChar char="v"/>
            </a:pPr>
            <a:r>
              <a:rPr lang="fa-IR" sz="2200" dirty="0" smtClean="0">
                <a:solidFill>
                  <a:schemeClr val="accent1">
                    <a:lumMod val="75000"/>
                  </a:schemeClr>
                </a:solidFill>
                <a:cs typeface="B Titr" pitchFamily="2" charset="-78"/>
              </a:rPr>
              <a:t>نکاتی پیرامون تسلیم اظهارنامه</a:t>
            </a:r>
            <a:endParaRPr lang="en-US" sz="2200" dirty="0">
              <a:solidFill>
                <a:schemeClr val="accent1">
                  <a:lumMod val="75000"/>
                </a:schemeClr>
              </a:solidFill>
              <a:cs typeface="B Titr" pitchFamily="2" charset="-7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7" name="Picture 6" descr="im45ages.jpg"/>
          <p:cNvPicPr>
            <a:picLocks noChangeAspect="1"/>
          </p:cNvPicPr>
          <p:nvPr/>
        </p:nvPicPr>
        <p:blipFill>
          <a:blip r:embed="rId2" cstate="print"/>
          <a:stretch>
            <a:fillRect/>
          </a:stretch>
        </p:blipFill>
        <p:spPr>
          <a:xfrm>
            <a:off x="357158" y="0"/>
            <a:ext cx="8429684" cy="6643710"/>
          </a:xfrm>
          <a:prstGeom prst="rect">
            <a:avLst/>
          </a:prstGeom>
        </p:spPr>
      </p:pic>
      <p:sp>
        <p:nvSpPr>
          <p:cNvPr id="9" name="Title 8"/>
          <p:cNvSpPr>
            <a:spLocks noGrp="1"/>
          </p:cNvSpPr>
          <p:nvPr>
            <p:ph type="ctrTitle"/>
          </p:nvPr>
        </p:nvSpPr>
        <p:spPr>
          <a:xfrm>
            <a:off x="1142976" y="2071678"/>
            <a:ext cx="7000924" cy="2143139"/>
          </a:xfrm>
        </p:spPr>
        <p:txBody>
          <a:bodyPr>
            <a:normAutofit/>
          </a:bodyPr>
          <a:lstStyle/>
          <a:p>
            <a:pPr rtl="1"/>
            <a:r>
              <a:rPr lang="ar-SA" sz="2800" b="1" dirty="0" smtClean="0">
                <a:solidFill>
                  <a:schemeClr val="accent2">
                    <a:lumMod val="75000"/>
                  </a:schemeClr>
                </a:solidFill>
                <a:cs typeface="B Titr" pitchFamily="2" charset="-78"/>
              </a:rPr>
              <a:t>ویژگی های موسسات خیریه </a:t>
            </a:r>
            <a:r>
              <a:rPr lang="en-US" sz="2800" b="1" dirty="0" smtClean="0">
                <a:solidFill>
                  <a:schemeClr val="accent2">
                    <a:lumMod val="75000"/>
                  </a:schemeClr>
                </a:solidFill>
                <a:cs typeface="B Titr" pitchFamily="2" charset="-78"/>
              </a:rPr>
              <a:t/>
            </a:r>
            <a:br>
              <a:rPr lang="en-US" sz="2800" b="1" dirty="0" smtClean="0">
                <a:solidFill>
                  <a:schemeClr val="accent2">
                    <a:lumMod val="75000"/>
                  </a:schemeClr>
                </a:solidFill>
                <a:cs typeface="B Titr" pitchFamily="2" charset="-78"/>
              </a:rPr>
            </a:br>
            <a:r>
              <a:rPr lang="ar-SA" sz="2800" b="1" dirty="0" smtClean="0">
                <a:solidFill>
                  <a:schemeClr val="accent2">
                    <a:lumMod val="75000"/>
                  </a:schemeClr>
                </a:solidFill>
                <a:cs typeface="B Titr" pitchFamily="2" charset="-78"/>
              </a:rPr>
              <a:t>و مدارک لازم برای تشکیل پرونده </a:t>
            </a:r>
            <a:endParaRPr lang="en-US" sz="2800" b="1" dirty="0">
              <a:cs typeface="B Nazanin" pitchFamily="2" charset="-78"/>
            </a:endParaRPr>
          </a:p>
        </p:txBody>
      </p:sp>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85860"/>
            <a:ext cx="8143932" cy="4840303"/>
          </a:xfrm>
        </p:spPr>
        <p:txBody>
          <a:bodyPr>
            <a:noAutofit/>
          </a:bodyPr>
          <a:lstStyle/>
          <a:p>
            <a:pPr algn="r" rtl="1">
              <a:buNone/>
            </a:pPr>
            <a:r>
              <a:rPr lang="ar-SA" sz="2000" b="1" dirty="0" smtClean="0">
                <a:solidFill>
                  <a:schemeClr val="accent3">
                    <a:lumMod val="75000"/>
                  </a:schemeClr>
                </a:solidFill>
                <a:cs typeface="B Nazanin" pitchFamily="2" charset="-78"/>
              </a:rPr>
              <a:t>ویژگی های اساسنامه‌ای موسسات خیریه </a:t>
            </a:r>
            <a:endParaRPr lang="en-US" sz="2000" b="1" dirty="0" smtClean="0">
              <a:solidFill>
                <a:schemeClr val="accent3">
                  <a:lumMod val="75000"/>
                </a:schemeClr>
              </a:solidFill>
              <a:cs typeface="B Nazanin" pitchFamily="2" charset="-78"/>
            </a:endParaRPr>
          </a:p>
          <a:p>
            <a:pPr algn="r" rtl="1">
              <a:buNone/>
            </a:pPr>
            <a:r>
              <a:rPr lang="ar-YE" sz="1800" dirty="0" smtClean="0">
                <a:cs typeface="B Nazanin" pitchFamily="2" charset="-78"/>
              </a:rPr>
              <a:t>موسسات خیریه و عام المنفعه در صورت </a:t>
            </a:r>
            <a:r>
              <a:rPr lang="fa-IR" sz="1800" dirty="0" smtClean="0">
                <a:cs typeface="B Nazanin" pitchFamily="2" charset="-78"/>
              </a:rPr>
              <a:t> برخورداری از شرایط ذیل </a:t>
            </a:r>
            <a:r>
              <a:rPr lang="ar-YE" sz="1800" dirty="0" smtClean="0">
                <a:cs typeface="B Nazanin" pitchFamily="2" charset="-78"/>
              </a:rPr>
              <a:t>می توانند از معافیت مالیاتی موضوع بند "ط" استفاده نمایند :</a:t>
            </a:r>
            <a:endParaRPr lang="en-US" sz="1800" b="1" dirty="0" smtClean="0">
              <a:cs typeface="B Nazanin" pitchFamily="2" charset="-78"/>
            </a:endParaRPr>
          </a:p>
          <a:p>
            <a:pPr algn="r" rtl="1">
              <a:buNone/>
            </a:pPr>
            <a:r>
              <a:rPr lang="ar-YE" sz="1800" dirty="0" smtClean="0">
                <a:cs typeface="B Nazanin" pitchFamily="2" charset="-78"/>
              </a:rPr>
              <a:t>الف</a:t>
            </a:r>
            <a:r>
              <a:rPr lang="ar-YE" sz="1800" dirty="0">
                <a:cs typeface="B Nazanin" pitchFamily="2" charset="-78"/>
              </a:rPr>
              <a:t>) </a:t>
            </a:r>
            <a:r>
              <a:rPr lang="ar-YE" sz="1800" dirty="0" smtClean="0">
                <a:cs typeface="B Nazanin" pitchFamily="2" charset="-78"/>
              </a:rPr>
              <a:t>رسماً </a:t>
            </a:r>
            <a:r>
              <a:rPr lang="ar-YE" sz="1800" dirty="0">
                <a:cs typeface="B Nazanin" pitchFamily="2" charset="-78"/>
              </a:rPr>
              <a:t>تحت یکی از عناوین خیریه و عام المنفعه به ثبت رسیده و غیرانتفاعی بودن آن </a:t>
            </a:r>
            <a:r>
              <a:rPr lang="ar-YE" sz="1800" dirty="0" smtClean="0">
                <a:cs typeface="B Nazanin" pitchFamily="2" charset="-78"/>
              </a:rPr>
              <a:t>در </a:t>
            </a:r>
            <a:r>
              <a:rPr lang="ar-YE" sz="1800" dirty="0">
                <a:cs typeface="B Nazanin" pitchFamily="2" charset="-78"/>
              </a:rPr>
              <a:t>اساسنامه تصریح شده باشد.</a:t>
            </a:r>
            <a:endParaRPr lang="en-US" sz="1800" b="1" dirty="0">
              <a:cs typeface="B Nazanin" pitchFamily="2" charset="-78"/>
            </a:endParaRPr>
          </a:p>
          <a:p>
            <a:pPr algn="r" rtl="1">
              <a:buNone/>
            </a:pPr>
            <a:r>
              <a:rPr lang="ar-YE" sz="1800" dirty="0">
                <a:cs typeface="B Nazanin" pitchFamily="2" charset="-78"/>
              </a:rPr>
              <a:t>ب) کمک ها و هدایای دریافتی </a:t>
            </a:r>
            <a:r>
              <a:rPr lang="ar-YE" sz="1800" dirty="0" smtClean="0">
                <a:cs typeface="B Nazanin" pitchFamily="2" charset="-78"/>
              </a:rPr>
              <a:t>آنها </a:t>
            </a:r>
            <a:r>
              <a:rPr lang="ar-YE" sz="1800" dirty="0">
                <a:cs typeface="B Nazanin" pitchFamily="2" charset="-78"/>
              </a:rPr>
              <a:t>صرف اموری از قبیل تبلیغات اسلامی، تحقیقات فرهنگی، علمی، دینی، فنی، </a:t>
            </a:r>
            <a:r>
              <a:rPr lang="ar-YE" sz="1800" dirty="0" smtClean="0">
                <a:cs typeface="B Nazanin" pitchFamily="2" charset="-78"/>
              </a:rPr>
              <a:t>اختراع، اکتشا</a:t>
            </a:r>
            <a:r>
              <a:rPr lang="fa-IR" sz="1800" dirty="0" smtClean="0">
                <a:cs typeface="B Nazanin" pitchFamily="2" charset="-78"/>
              </a:rPr>
              <a:t>ف</a:t>
            </a:r>
            <a:r>
              <a:rPr lang="ar-YE" sz="1800" dirty="0" smtClean="0">
                <a:cs typeface="B Nazanin" pitchFamily="2" charset="-78"/>
              </a:rPr>
              <a:t>، </a:t>
            </a:r>
            <a:r>
              <a:rPr lang="ar-YE" sz="1800" dirty="0">
                <a:cs typeface="B Nazanin" pitchFamily="2" charset="-78"/>
              </a:rPr>
              <a:t>تعلیم و تربیت، بهداشت و درمان، بنا و تعمیر و نگهداری </a:t>
            </a:r>
            <a:r>
              <a:rPr lang="ar-YE" sz="1800" dirty="0" smtClean="0">
                <a:cs typeface="B Nazanin" pitchFamily="2" charset="-78"/>
              </a:rPr>
              <a:t>مساجد</a:t>
            </a:r>
            <a:r>
              <a:rPr lang="fa-IR" sz="1800" dirty="0" smtClean="0">
                <a:cs typeface="B Nazanin" pitchFamily="2" charset="-78"/>
              </a:rPr>
              <a:t>، </a:t>
            </a:r>
            <a:r>
              <a:rPr lang="ar-YE" sz="1800" dirty="0" smtClean="0">
                <a:cs typeface="B Nazanin" pitchFamily="2" charset="-78"/>
              </a:rPr>
              <a:t>مصلاها</a:t>
            </a:r>
            <a:r>
              <a:rPr lang="fa-IR" sz="1800" dirty="0" smtClean="0">
                <a:cs typeface="B Nazanin" pitchFamily="2" charset="-78"/>
              </a:rPr>
              <a:t>، </a:t>
            </a:r>
            <a:r>
              <a:rPr lang="ar-YE" sz="1800" dirty="0" smtClean="0">
                <a:cs typeface="B Nazanin" pitchFamily="2" charset="-78"/>
              </a:rPr>
              <a:t>حوزه </a:t>
            </a:r>
            <a:r>
              <a:rPr lang="ar-YE" sz="1800" dirty="0">
                <a:cs typeface="B Nazanin" pitchFamily="2" charset="-78"/>
              </a:rPr>
              <a:t>های </a:t>
            </a:r>
            <a:r>
              <a:rPr lang="ar-YE" sz="1800" dirty="0" smtClean="0">
                <a:cs typeface="B Nazanin" pitchFamily="2" charset="-78"/>
              </a:rPr>
              <a:t>علمیه</a:t>
            </a:r>
            <a:r>
              <a:rPr lang="fa-IR" sz="1800" dirty="0" smtClean="0">
                <a:cs typeface="B Nazanin" pitchFamily="2" charset="-78"/>
              </a:rPr>
              <a:t>، </a:t>
            </a:r>
            <a:r>
              <a:rPr lang="ar-YE" sz="1800" dirty="0" smtClean="0">
                <a:cs typeface="B Nazanin" pitchFamily="2" charset="-78"/>
              </a:rPr>
              <a:t>مدارس </a:t>
            </a:r>
            <a:r>
              <a:rPr lang="ar-YE" sz="1800" dirty="0">
                <a:cs typeface="B Nazanin" pitchFamily="2" charset="-78"/>
              </a:rPr>
              <a:t>و دانشگاه های دولتی، </a:t>
            </a:r>
            <a:r>
              <a:rPr lang="ar-YE" sz="1800" dirty="0" smtClean="0">
                <a:cs typeface="B Nazanin" pitchFamily="2" charset="-78"/>
              </a:rPr>
              <a:t>تعمیر </a:t>
            </a:r>
            <a:r>
              <a:rPr lang="ar-YE" sz="1800" dirty="0">
                <a:cs typeface="B Nazanin" pitchFamily="2" charset="-78"/>
              </a:rPr>
              <a:t>آثار باستانی، امور </a:t>
            </a:r>
            <a:r>
              <a:rPr lang="ar-YE" sz="1800" dirty="0" smtClean="0">
                <a:cs typeface="B Nazanin" pitchFamily="2" charset="-78"/>
              </a:rPr>
              <a:t>عمران</a:t>
            </a:r>
            <a:r>
              <a:rPr lang="fa-IR" sz="1800" dirty="0" smtClean="0">
                <a:cs typeface="B Nazanin" pitchFamily="2" charset="-78"/>
              </a:rPr>
              <a:t>ی</a:t>
            </a:r>
            <a:r>
              <a:rPr lang="ar-YE" sz="1800" dirty="0" smtClean="0">
                <a:cs typeface="B Nazanin" pitchFamily="2" charset="-78"/>
              </a:rPr>
              <a:t>، </a:t>
            </a:r>
            <a:r>
              <a:rPr lang="ar-YE" sz="1800" dirty="0">
                <a:cs typeface="B Nazanin" pitchFamily="2" charset="-78"/>
              </a:rPr>
              <a:t>هزینه </a:t>
            </a:r>
            <a:r>
              <a:rPr lang="ar-YE" sz="1800" dirty="0" smtClean="0">
                <a:cs typeface="B Nazanin" pitchFamily="2" charset="-78"/>
              </a:rPr>
              <a:t>تحصیلی </a:t>
            </a:r>
            <a:r>
              <a:rPr lang="ar-YE" sz="1800" dirty="0">
                <a:cs typeface="B Nazanin" pitchFamily="2" charset="-78"/>
              </a:rPr>
              <a:t>دانش آموزان و دانشجویان،کمک به مستضعفان و آسیب دیدگان حوادث ناشی از سیل، </a:t>
            </a:r>
            <a:r>
              <a:rPr lang="ar-YE" sz="1800" dirty="0" smtClean="0">
                <a:cs typeface="B Nazanin" pitchFamily="2" charset="-78"/>
              </a:rPr>
              <a:t>زلزله</a:t>
            </a:r>
            <a:r>
              <a:rPr lang="fa-IR" sz="1800" dirty="0" smtClean="0">
                <a:cs typeface="B Nazanin" pitchFamily="2" charset="-78"/>
              </a:rPr>
              <a:t> ... </a:t>
            </a:r>
            <a:r>
              <a:rPr lang="ar-YE" sz="1800" dirty="0" smtClean="0">
                <a:cs typeface="B Nazanin" pitchFamily="2" charset="-78"/>
              </a:rPr>
              <a:t>و </a:t>
            </a:r>
            <a:r>
              <a:rPr lang="fa-IR" sz="1800" dirty="0" smtClean="0">
                <a:cs typeface="B Nazanin" pitchFamily="2" charset="-78"/>
              </a:rPr>
              <a:t>سایر </a:t>
            </a:r>
            <a:r>
              <a:rPr lang="ar-YE" sz="1800" dirty="0" smtClean="0">
                <a:cs typeface="B Nazanin" pitchFamily="2" charset="-78"/>
              </a:rPr>
              <a:t>حوادث </a:t>
            </a:r>
            <a:r>
              <a:rPr lang="ar-YE" sz="1800" dirty="0">
                <a:cs typeface="B Nazanin" pitchFamily="2" charset="-78"/>
              </a:rPr>
              <a:t>غیر مترقبه </a:t>
            </a:r>
            <a:r>
              <a:rPr lang="fa-IR" sz="1800" dirty="0" smtClean="0">
                <a:cs typeface="B Nazanin" pitchFamily="2" charset="-78"/>
              </a:rPr>
              <a:t>شود</a:t>
            </a:r>
            <a:r>
              <a:rPr lang="ar-YE" sz="1800" dirty="0" smtClean="0">
                <a:cs typeface="B Nazanin" pitchFamily="2" charset="-78"/>
              </a:rPr>
              <a:t>.</a:t>
            </a:r>
            <a:endParaRPr lang="en-US" sz="1800" b="1" dirty="0">
              <a:cs typeface="B Nazanin" pitchFamily="2" charset="-78"/>
            </a:endParaRPr>
          </a:p>
          <a:p>
            <a:pPr algn="r" rtl="1">
              <a:buNone/>
            </a:pPr>
            <a:r>
              <a:rPr lang="ar-YE" sz="1800" dirty="0">
                <a:cs typeface="B Nazanin" pitchFamily="2" charset="-78"/>
              </a:rPr>
              <a:t>پ) </a:t>
            </a:r>
            <a:r>
              <a:rPr lang="ar-YE" sz="1800" dirty="0" smtClean="0">
                <a:cs typeface="B Nazanin" pitchFamily="2" charset="-78"/>
              </a:rPr>
              <a:t>اساسنامه صریحاً </a:t>
            </a:r>
            <a:r>
              <a:rPr lang="en-US" sz="1800" dirty="0" smtClean="0">
                <a:cs typeface="B Nazanin" pitchFamily="2" charset="-78"/>
              </a:rPr>
              <a:t>‌</a:t>
            </a:r>
            <a:r>
              <a:rPr lang="ar-YE" sz="1800" dirty="0" smtClean="0">
                <a:cs typeface="B Nazanin" pitchFamily="2" charset="-78"/>
              </a:rPr>
              <a:t>متضمن این باشد که موسسان </a:t>
            </a:r>
            <a:r>
              <a:rPr lang="ar-YE" sz="1800" dirty="0">
                <a:cs typeface="B Nazanin" pitchFamily="2" charset="-78"/>
              </a:rPr>
              <a:t>و وابستگان طبقات اول و دوم آنان و هیات امنا و مدیران آنها مبادرت به انجام معامله با موسسه ننماید.</a:t>
            </a:r>
            <a:endParaRPr lang="en-US" sz="1800" b="1" dirty="0">
              <a:cs typeface="B Nazanin" pitchFamily="2" charset="-78"/>
            </a:endParaRPr>
          </a:p>
          <a:p>
            <a:pPr algn="r" rtl="1">
              <a:buNone/>
            </a:pPr>
            <a:r>
              <a:rPr lang="ar-YE" sz="1800" dirty="0">
                <a:cs typeface="B Nazanin" pitchFamily="2" charset="-78"/>
              </a:rPr>
              <a:t>ت) اساسنامه </a:t>
            </a:r>
            <a:r>
              <a:rPr lang="ar-YE" sz="1800" dirty="0" smtClean="0">
                <a:cs typeface="B Nazanin" pitchFamily="2" charset="-78"/>
              </a:rPr>
              <a:t>صریحاً</a:t>
            </a:r>
            <a:r>
              <a:rPr lang="en-US" sz="1800" dirty="0">
                <a:cs typeface="B Nazanin" pitchFamily="2" charset="-78"/>
              </a:rPr>
              <a:t>‌ </a:t>
            </a:r>
            <a:r>
              <a:rPr lang="ar-YE" sz="1800" dirty="0">
                <a:cs typeface="B Nazanin" pitchFamily="2" charset="-78"/>
              </a:rPr>
              <a:t>حاکی از این باشد که </a:t>
            </a:r>
            <a:r>
              <a:rPr lang="ar-YE" sz="1800" dirty="0" smtClean="0">
                <a:cs typeface="B Nazanin" pitchFamily="2" charset="-78"/>
              </a:rPr>
              <a:t>موسسا</a:t>
            </a:r>
            <a:r>
              <a:rPr lang="fa-IR" sz="1800" dirty="0" smtClean="0">
                <a:cs typeface="B Nazanin" pitchFamily="2" charset="-78"/>
              </a:rPr>
              <a:t>ن</a:t>
            </a:r>
            <a:r>
              <a:rPr lang="ar-YE" sz="1800" dirty="0" smtClean="0">
                <a:cs typeface="B Nazanin" pitchFamily="2" charset="-78"/>
              </a:rPr>
              <a:t> </a:t>
            </a:r>
            <a:r>
              <a:rPr lang="ar-YE" sz="1800" dirty="0">
                <a:cs typeface="B Nazanin" pitchFamily="2" charset="-78"/>
              </a:rPr>
              <a:t>یا صاحبان سرمایه حق هیچ گونه برداشت و یا تخصیص از محل کمکها و هدایای دریافتی نقدی و غیرنقدی را ندارند و بعد از انحلال، دارایی موسسه به سازمان بهزیستی کشور یا یکی از موسسات دولتی و یا موسسات خیریه و عام المنفعه دیگر واگذار گردد .</a:t>
            </a:r>
            <a:endParaRPr lang="en-US" sz="1800" b="1" dirty="0">
              <a:cs typeface="B Nazanin" pitchFamily="2" charset="-78"/>
            </a:endParaRPr>
          </a:p>
          <a:p>
            <a:pPr algn="r" rtl="1">
              <a:buNone/>
            </a:pPr>
            <a:r>
              <a:rPr lang="ar-YE" sz="1800" dirty="0">
                <a:cs typeface="B Nazanin" pitchFamily="2" charset="-78"/>
              </a:rPr>
              <a:t>ث) </a:t>
            </a:r>
            <a:r>
              <a:rPr lang="en-US" sz="1800" dirty="0">
                <a:cs typeface="B Nazanin" pitchFamily="2" charset="-78"/>
              </a:rPr>
              <a:t> </a:t>
            </a:r>
            <a:r>
              <a:rPr lang="ar-YE" sz="1800" dirty="0">
                <a:cs typeface="B Nazanin" pitchFamily="2" charset="-78"/>
              </a:rPr>
              <a:t>بر درآمد و هزینه آنها به شرح مواد (7) الی (9) آیین نامه‌ اجرایی موضوع تبصره (3) ماده (139) قانون نظارت شو</a:t>
            </a:r>
            <a:r>
              <a:rPr lang="fa-IR" sz="1800" dirty="0">
                <a:cs typeface="B Nazanin" pitchFamily="2" charset="-78"/>
              </a:rPr>
              <a:t>د.</a:t>
            </a:r>
            <a:endParaRPr lang="en-US" sz="1800" b="1" dirty="0">
              <a:cs typeface="B Nazanin" pitchFamily="2" charset="-78"/>
            </a:endParaRPr>
          </a:p>
          <a:p>
            <a:pPr algn="r"/>
            <a:endParaRPr lang="en-US" sz="1800" dirty="0">
              <a:cs typeface="B Nazanin" pitchFamily="2" charset="-7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noAutofit/>
          </a:bodyPr>
          <a:lstStyle/>
          <a:p>
            <a:pPr algn="r" rtl="1">
              <a:buNone/>
            </a:pPr>
            <a:r>
              <a:rPr lang="ar-SA" sz="2300" b="1" dirty="0" smtClean="0">
                <a:solidFill>
                  <a:schemeClr val="accent3">
                    <a:lumMod val="75000"/>
                  </a:schemeClr>
                </a:solidFill>
                <a:cs typeface="B Nazanin" pitchFamily="2" charset="-78"/>
              </a:rPr>
              <a:t>اسناد </a:t>
            </a:r>
            <a:r>
              <a:rPr lang="ar-SA" sz="2300" b="1" dirty="0">
                <a:solidFill>
                  <a:schemeClr val="accent3">
                    <a:lumMod val="75000"/>
                  </a:schemeClr>
                </a:solidFill>
                <a:cs typeface="B Nazanin" pitchFamily="2" charset="-78"/>
              </a:rPr>
              <a:t>و مدارک مورد نیاز برای ثبت نام و تشکیل پرونده </a:t>
            </a:r>
            <a:endParaRPr lang="en-US" sz="2300" b="1" dirty="0">
              <a:solidFill>
                <a:schemeClr val="accent3">
                  <a:lumMod val="75000"/>
                </a:schemeClr>
              </a:solidFill>
              <a:cs typeface="B Nazanin" pitchFamily="2" charset="-78"/>
            </a:endParaRPr>
          </a:p>
          <a:p>
            <a:pPr marL="85725" indent="-85725" algn="r" rtl="1">
              <a:buNone/>
            </a:pPr>
            <a:r>
              <a:rPr lang="ar-YE" sz="2200" dirty="0" smtClean="0">
                <a:cs typeface="B Nazanin" pitchFamily="2" charset="-78"/>
              </a:rPr>
              <a:t>مؤسسات </a:t>
            </a:r>
            <a:r>
              <a:rPr lang="ar-YE" sz="2200" dirty="0">
                <a:cs typeface="B Nazanin" pitchFamily="2" charset="-78"/>
              </a:rPr>
              <a:t>خيريه باید ظرف یک ماه از تاریخ ثبت در مراجع ذیصلاح  یا دریافت پروانه فعالیت به اداره امور مالیاتی ذیربط مراجعه و ضمن تکمیل و ارائه دفترچه ثبت </a:t>
            </a:r>
            <a:r>
              <a:rPr lang="ar-YE" sz="2200" dirty="0" smtClean="0">
                <a:cs typeface="B Nazanin" pitchFamily="2" charset="-78"/>
              </a:rPr>
              <a:t>نام</a:t>
            </a:r>
            <a:r>
              <a:rPr lang="fa-IR" sz="2200" dirty="0" smtClean="0">
                <a:cs typeface="B Nazanin" pitchFamily="2" charset="-78"/>
              </a:rPr>
              <a:t>، </a:t>
            </a:r>
            <a:r>
              <a:rPr lang="ar-YE" sz="2200" dirty="0" smtClean="0">
                <a:cs typeface="B Nazanin" pitchFamily="2" charset="-78"/>
              </a:rPr>
              <a:t>حسب </a:t>
            </a:r>
            <a:r>
              <a:rPr lang="ar-YE" sz="2200" dirty="0">
                <a:cs typeface="B Nazanin" pitchFamily="2" charset="-78"/>
              </a:rPr>
              <a:t>مورد اسناد و مدارک ذیل را جهت تشکیل پرونده به اداره امور مالیاتی تحویل نمایند:</a:t>
            </a:r>
            <a:endParaRPr lang="en-US" sz="2200" b="1" dirty="0">
              <a:cs typeface="B Nazanin" pitchFamily="2" charset="-78"/>
            </a:endParaRPr>
          </a:p>
          <a:p>
            <a:pPr indent="19050" algn="r" rtl="1">
              <a:buNone/>
            </a:pPr>
            <a:r>
              <a:rPr lang="ar-YE" sz="2200" dirty="0">
                <a:cs typeface="B Nazanin" pitchFamily="2" charset="-78"/>
              </a:rPr>
              <a:t>الف ) اصل و تصویر اساسنامه به ثبت رسیده توسط مراجع ذیربط ظرف یک ماه  </a:t>
            </a:r>
            <a:endParaRPr lang="en-US" sz="2200" b="1" dirty="0">
              <a:cs typeface="B Nazanin" pitchFamily="2" charset="-78"/>
            </a:endParaRPr>
          </a:p>
          <a:p>
            <a:pPr indent="19050" algn="r" rtl="1">
              <a:buNone/>
            </a:pPr>
            <a:r>
              <a:rPr lang="ar-YE" sz="2200" dirty="0">
                <a:cs typeface="B Nazanin" pitchFamily="2" charset="-78"/>
              </a:rPr>
              <a:t>ب) اصل و تصویر آگهی تأسیس منتشره در روزنامه رسمی</a:t>
            </a:r>
            <a:endParaRPr lang="en-US" sz="2200" b="1" dirty="0">
              <a:cs typeface="B Nazanin" pitchFamily="2" charset="-78"/>
            </a:endParaRPr>
          </a:p>
          <a:p>
            <a:pPr indent="19050" algn="r" rtl="1">
              <a:buNone/>
            </a:pPr>
            <a:r>
              <a:rPr lang="ar-YE" sz="2200" dirty="0">
                <a:cs typeface="B Nazanin" pitchFamily="2" charset="-78"/>
              </a:rPr>
              <a:t>پ) اصل و تصویر مدارک شناسایی موسسان یا صاحبان سرمایه</a:t>
            </a:r>
            <a:endParaRPr lang="en-US" sz="2200" b="1" dirty="0">
              <a:cs typeface="B Nazanin" pitchFamily="2" charset="-78"/>
            </a:endParaRPr>
          </a:p>
          <a:p>
            <a:pPr indent="19050" algn="r" rtl="1">
              <a:buNone/>
            </a:pPr>
            <a:r>
              <a:rPr lang="ar-YE" sz="2200" dirty="0">
                <a:cs typeface="B Nazanin" pitchFamily="2" charset="-78"/>
              </a:rPr>
              <a:t>ت) اصل و تصوير مجوز یا پروانه فعالیت</a:t>
            </a:r>
            <a:endParaRPr lang="en-US" sz="2200" b="1" dirty="0">
              <a:cs typeface="B Nazanin" pitchFamily="2" charset="-78"/>
            </a:endParaRPr>
          </a:p>
          <a:p>
            <a:pPr indent="19050" algn="r" rtl="1">
              <a:buNone/>
            </a:pPr>
            <a:r>
              <a:rPr lang="ar-YE" sz="2200" dirty="0">
                <a:cs typeface="B Nazanin" pitchFamily="2" charset="-78"/>
              </a:rPr>
              <a:t>ث) مشخصات حساب‌های بانکی (شماره حساب، نام بانک و شعبه آن) مفتوحه بنام مؤسسه </a:t>
            </a:r>
            <a:endParaRPr lang="en-US" sz="2200" b="1" dirty="0">
              <a:cs typeface="B Nazanin" pitchFamily="2" charset="-78"/>
            </a:endParaRPr>
          </a:p>
          <a:p>
            <a:pPr algn="r" rtl="1">
              <a:buNone/>
            </a:pPr>
            <a:r>
              <a:rPr lang="fa-IR" sz="2200" dirty="0" smtClean="0">
                <a:cs typeface="B Nazanin" pitchFamily="2" charset="-78"/>
              </a:rPr>
              <a:t>نکته: </a:t>
            </a:r>
            <a:r>
              <a:rPr lang="ar-YE" sz="2200" dirty="0" smtClean="0">
                <a:cs typeface="B Nazanin" pitchFamily="2" charset="-78"/>
              </a:rPr>
              <a:t>در </a:t>
            </a:r>
            <a:r>
              <a:rPr lang="ar-YE" sz="2200" dirty="0">
                <a:cs typeface="B Nazanin" pitchFamily="2" charset="-78"/>
              </a:rPr>
              <a:t>صورت اصلاح اساسنامه در زمان فعالیت موسسه خیریه، موسسه موظف است رونوشت يا تصوير مصدق اساسنامه اصلاحي را ظرف مدت يك ماه از تاريخ تصويب آن، به اداره  امور مالياتي و ناظر ذیربط تسليم نمايد.</a:t>
            </a:r>
            <a:endParaRPr lang="en-US" sz="2200" b="1" dirty="0">
              <a:cs typeface="B Nazanin" pitchFamily="2" charset="-78"/>
            </a:endParaRPr>
          </a:p>
          <a:p>
            <a:pPr algn="r"/>
            <a:endParaRPr lang="en-US" sz="2200" dirty="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7" name="Picture 6" descr="im45ages.jpg"/>
          <p:cNvPicPr>
            <a:picLocks noChangeAspect="1"/>
          </p:cNvPicPr>
          <p:nvPr/>
        </p:nvPicPr>
        <p:blipFill>
          <a:blip r:embed="rId2" cstate="print"/>
          <a:stretch>
            <a:fillRect/>
          </a:stretch>
        </p:blipFill>
        <p:spPr>
          <a:xfrm>
            <a:off x="357158" y="0"/>
            <a:ext cx="8429684" cy="6643710"/>
          </a:xfrm>
          <a:prstGeom prst="rect">
            <a:avLst/>
          </a:prstGeom>
        </p:spPr>
      </p:pic>
      <p:sp>
        <p:nvSpPr>
          <p:cNvPr id="9" name="Title 8"/>
          <p:cNvSpPr>
            <a:spLocks noGrp="1"/>
          </p:cNvSpPr>
          <p:nvPr>
            <p:ph type="ctrTitle"/>
          </p:nvPr>
        </p:nvSpPr>
        <p:spPr>
          <a:xfrm>
            <a:off x="1142976" y="2214554"/>
            <a:ext cx="7000924" cy="2000263"/>
          </a:xfrm>
        </p:spPr>
        <p:txBody>
          <a:bodyPr>
            <a:normAutofit/>
          </a:bodyPr>
          <a:lstStyle/>
          <a:p>
            <a:pPr rtl="1"/>
            <a:r>
              <a:rPr lang="ar-SA" sz="2800" dirty="0" smtClean="0">
                <a:solidFill>
                  <a:schemeClr val="accent2">
                    <a:lumMod val="75000"/>
                  </a:schemeClr>
                </a:solidFill>
                <a:cs typeface="B Titr" pitchFamily="2" charset="-78"/>
              </a:rPr>
              <a:t>مرجع نظارت و چگونگی</a:t>
            </a:r>
            <a:r>
              <a:rPr lang="en-US" sz="2800" dirty="0" smtClean="0">
                <a:solidFill>
                  <a:schemeClr val="accent2">
                    <a:lumMod val="75000"/>
                  </a:schemeClr>
                </a:solidFill>
                <a:cs typeface="B Titr" pitchFamily="2" charset="-78"/>
              </a:rPr>
              <a:t/>
            </a:r>
            <a:br>
              <a:rPr lang="en-US" sz="2800" dirty="0" smtClean="0">
                <a:solidFill>
                  <a:schemeClr val="accent2">
                    <a:lumMod val="75000"/>
                  </a:schemeClr>
                </a:solidFill>
                <a:cs typeface="B Titr" pitchFamily="2" charset="-78"/>
              </a:rPr>
            </a:br>
            <a:r>
              <a:rPr lang="ar-SA" sz="2800" dirty="0" smtClean="0">
                <a:solidFill>
                  <a:schemeClr val="accent2">
                    <a:lumMod val="75000"/>
                  </a:schemeClr>
                </a:solidFill>
                <a:cs typeface="B Titr" pitchFamily="2" charset="-78"/>
              </a:rPr>
              <a:t> انتخاب نظار</a:t>
            </a:r>
            <a:endParaRPr lang="en-US" sz="2800" b="1" dirty="0">
              <a:cs typeface="B Nazanin" pitchFamily="2" charset="-78"/>
            </a:endParaRPr>
          </a:p>
        </p:txBody>
      </p:sp>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214422"/>
            <a:ext cx="7786742" cy="4911741"/>
          </a:xfrm>
        </p:spPr>
        <p:txBody>
          <a:bodyPr>
            <a:normAutofit/>
          </a:bodyPr>
          <a:lstStyle/>
          <a:p>
            <a:pPr algn="just" rtl="1">
              <a:buNone/>
            </a:pPr>
            <a:r>
              <a:rPr lang="ar-SA" sz="2200" b="1" dirty="0" smtClean="0">
                <a:solidFill>
                  <a:schemeClr val="accent2">
                    <a:lumMod val="75000"/>
                  </a:schemeClr>
                </a:solidFill>
                <a:cs typeface="B Nazanin" pitchFamily="2" charset="-78"/>
              </a:rPr>
              <a:t>مرجع </a:t>
            </a:r>
            <a:r>
              <a:rPr lang="ar-SA" sz="2200" b="1" dirty="0">
                <a:solidFill>
                  <a:schemeClr val="accent2">
                    <a:lumMod val="75000"/>
                  </a:schemeClr>
                </a:solidFill>
                <a:cs typeface="B Nazanin" pitchFamily="2" charset="-78"/>
              </a:rPr>
              <a:t>نظارت بر درآمد و هزينه موسسات </a:t>
            </a:r>
            <a:r>
              <a:rPr lang="ar-SA" sz="2200" b="1" dirty="0" smtClean="0">
                <a:solidFill>
                  <a:schemeClr val="accent2">
                    <a:lumMod val="75000"/>
                  </a:schemeClr>
                </a:solidFill>
                <a:cs typeface="B Nazanin" pitchFamily="2" charset="-78"/>
              </a:rPr>
              <a:t>خيريه</a:t>
            </a:r>
            <a:endParaRPr lang="fa-IR" sz="2200" b="1" dirty="0" smtClean="0">
              <a:solidFill>
                <a:schemeClr val="accent2">
                  <a:lumMod val="75000"/>
                </a:schemeClr>
              </a:solidFill>
              <a:cs typeface="B Nazanin" pitchFamily="2" charset="-78"/>
            </a:endParaRPr>
          </a:p>
          <a:p>
            <a:pPr algn="just" rtl="1">
              <a:buNone/>
            </a:pPr>
            <a:endParaRPr lang="en-US" sz="1000" b="1" dirty="0">
              <a:solidFill>
                <a:schemeClr val="accent2">
                  <a:lumMod val="75000"/>
                </a:schemeClr>
              </a:solidFill>
              <a:cs typeface="B Nazanin" pitchFamily="2" charset="-78"/>
            </a:endParaRPr>
          </a:p>
          <a:p>
            <a:pPr algn="just" rtl="1">
              <a:buNone/>
            </a:pPr>
            <a:r>
              <a:rPr lang="ar-YE" sz="2000" dirty="0" smtClean="0">
                <a:cs typeface="B Nazanin" pitchFamily="2" charset="-78"/>
              </a:rPr>
              <a:t>مرجع </a:t>
            </a:r>
            <a:r>
              <a:rPr lang="ar-YE" sz="2000" dirty="0">
                <a:cs typeface="B Nazanin" pitchFamily="2" charset="-78"/>
              </a:rPr>
              <a:t>نظارت بر درآمد و هزينه موسسات خيريه، سازمان امور مالياتي </a:t>
            </a:r>
            <a:r>
              <a:rPr lang="ar-YE" sz="2000" dirty="0" smtClean="0">
                <a:cs typeface="B Nazanin" pitchFamily="2" charset="-78"/>
              </a:rPr>
              <a:t>است </a:t>
            </a:r>
            <a:r>
              <a:rPr lang="ar-YE" sz="2000" dirty="0">
                <a:cs typeface="B Nazanin" pitchFamily="2" charset="-78"/>
              </a:rPr>
              <a:t>كه با توجه به اختیارات قانونی خود درخصوص تعیین نظار موسسات خیریه به نحو ذیل عمل می‌نماید</a:t>
            </a:r>
            <a:r>
              <a:rPr lang="ar-YE" sz="2000" dirty="0" smtClean="0">
                <a:cs typeface="B Nazanin" pitchFamily="2" charset="-78"/>
              </a:rPr>
              <a:t>:</a:t>
            </a:r>
            <a:endParaRPr lang="fa-IR" sz="2000" dirty="0" smtClean="0">
              <a:cs typeface="B Nazanin" pitchFamily="2" charset="-78"/>
            </a:endParaRPr>
          </a:p>
          <a:p>
            <a:pPr algn="just" rtl="1">
              <a:buNone/>
            </a:pPr>
            <a:endParaRPr lang="en-US" sz="1000" b="1" dirty="0">
              <a:cs typeface="B Nazanin" pitchFamily="2" charset="-78"/>
            </a:endParaRPr>
          </a:p>
          <a:p>
            <a:pPr indent="19050" algn="just" rtl="1">
              <a:buAutoNum type="arabicParenR"/>
            </a:pPr>
            <a:r>
              <a:rPr lang="fa-IR" sz="2000" dirty="0" smtClean="0">
                <a:cs typeface="B Nazanin" pitchFamily="2" charset="-78"/>
              </a:rPr>
              <a:t> </a:t>
            </a:r>
            <a:r>
              <a:rPr lang="ar-YE" sz="2000" dirty="0" smtClean="0">
                <a:cs typeface="B Nazanin" pitchFamily="2" charset="-78"/>
              </a:rPr>
              <a:t>نظارت </a:t>
            </a:r>
            <a:r>
              <a:rPr lang="ar-YE" sz="2000" dirty="0">
                <a:cs typeface="B Nazanin" pitchFamily="2" charset="-78"/>
              </a:rPr>
              <a:t>بر موسسات خیریه موضوع بند (3) ماده (1) قانون تشكيلات و اختيارات سازمان اوقاف و امور خيريه ـ </a:t>
            </a:r>
            <a:r>
              <a:rPr lang="ar-YE" sz="2000" dirty="0" smtClean="0">
                <a:cs typeface="B Nazanin" pitchFamily="2" charset="-78"/>
              </a:rPr>
              <a:t>به </a:t>
            </a:r>
            <a:r>
              <a:rPr lang="ar-YE" sz="2000" dirty="0">
                <a:cs typeface="B Nazanin" pitchFamily="2" charset="-78"/>
              </a:rPr>
              <a:t>سازمان مزبور تفويض می‌شود. همچنین نظارت بر درآمد و هزينه موسسات عام‌المنفعه‌اي كه داراي مال موقوفه مي‌باشند و يا اداره آنها به موجب قانون يا آيين‌نامه مربوط به سازمان اوقاف و امور خيريه محول شده است، با سازمان ياد شده خواهد بود</a:t>
            </a:r>
            <a:r>
              <a:rPr lang="ar-YE" sz="2000" dirty="0" smtClean="0">
                <a:cs typeface="B Nazanin" pitchFamily="2" charset="-78"/>
              </a:rPr>
              <a:t>.</a:t>
            </a:r>
            <a:endParaRPr lang="fa-IR" sz="2000" dirty="0" smtClean="0">
              <a:cs typeface="B Nazanin" pitchFamily="2" charset="-78"/>
            </a:endParaRPr>
          </a:p>
          <a:p>
            <a:pPr indent="19050" algn="just" rtl="1">
              <a:buNone/>
            </a:pPr>
            <a:endParaRPr lang="en-US" sz="1000" b="1" dirty="0">
              <a:cs typeface="B Nazanin" pitchFamily="2" charset="-78"/>
            </a:endParaRPr>
          </a:p>
          <a:p>
            <a:pPr indent="19050" algn="just" rtl="1">
              <a:buNone/>
            </a:pPr>
            <a:r>
              <a:rPr lang="ar-YE" sz="2000" dirty="0" smtClean="0">
                <a:cs typeface="B Nazanin" pitchFamily="2" charset="-78"/>
              </a:rPr>
              <a:t>2</a:t>
            </a:r>
            <a:r>
              <a:rPr lang="ar-YE" sz="2000" dirty="0">
                <a:cs typeface="B Nazanin" pitchFamily="2" charset="-78"/>
              </a:rPr>
              <a:t>) </a:t>
            </a:r>
            <a:r>
              <a:rPr lang="ar-YE" sz="2000" dirty="0" smtClean="0">
                <a:cs typeface="B Nazanin" pitchFamily="2" charset="-78"/>
              </a:rPr>
              <a:t>نظارت </a:t>
            </a:r>
            <a:r>
              <a:rPr lang="ar-YE" sz="2000" dirty="0">
                <a:cs typeface="B Nazanin" pitchFamily="2" charset="-78"/>
              </a:rPr>
              <a:t>بر درآمد و هزينه </a:t>
            </a:r>
            <a:r>
              <a:rPr lang="ar-YE" sz="2000" dirty="0" smtClean="0">
                <a:cs typeface="B Nazanin" pitchFamily="2" charset="-78"/>
              </a:rPr>
              <a:t>موسسات </a:t>
            </a:r>
            <a:r>
              <a:rPr lang="ar-YE" sz="2000" dirty="0">
                <a:cs typeface="B Nazanin" pitchFamily="2" charset="-78"/>
              </a:rPr>
              <a:t>خيريه که در شمول بند </a:t>
            </a:r>
            <a:r>
              <a:rPr lang="fa-IR" sz="2000" dirty="0" smtClean="0">
                <a:cs typeface="B Nazanin" pitchFamily="2" charset="-78"/>
              </a:rPr>
              <a:t>فوق </a:t>
            </a:r>
            <a:r>
              <a:rPr lang="ar-YE" sz="2000" dirty="0" smtClean="0">
                <a:cs typeface="B Nazanin" pitchFamily="2" charset="-78"/>
              </a:rPr>
              <a:t>قرار </a:t>
            </a:r>
            <a:r>
              <a:rPr lang="ar-YE" sz="2000" dirty="0">
                <a:cs typeface="B Nazanin" pitchFamily="2" charset="-78"/>
              </a:rPr>
              <a:t>نمی‌گیرند به ادارات کل ذیربط تفویض می‌شود مگر در مواردی که با نظر مستقیم وزیر محترم اموراقتصادی و دارائی یا رییس کل محترم سازمان </a:t>
            </a:r>
            <a:r>
              <a:rPr lang="ar-YE" sz="2000" dirty="0" smtClean="0">
                <a:cs typeface="B Nazanin" pitchFamily="2" charset="-78"/>
              </a:rPr>
              <a:t>امور </a:t>
            </a:r>
            <a:r>
              <a:rPr lang="ar-YE" sz="2000" dirty="0">
                <a:cs typeface="B Nazanin" pitchFamily="2" charset="-78"/>
              </a:rPr>
              <a:t>مالیاتی کشور، امر نظارت بر درآمد و هزینه موسسه به سایر مراجع درون سازمانی یا دیگر سازمان‌ها یا نهادها تفویض گردد. </a:t>
            </a:r>
            <a:endParaRPr lang="en-US" sz="2000" b="1" dirty="0">
              <a:cs typeface="B Nazanin" pitchFamily="2" charset="-78"/>
            </a:endParaRPr>
          </a:p>
          <a:p>
            <a:pPr algn="just">
              <a:buNone/>
            </a:pPr>
            <a:endParaRPr lang="en-US" sz="2000"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noAutofit/>
          </a:bodyPr>
          <a:lstStyle/>
          <a:p>
            <a:pPr algn="r" rtl="1">
              <a:buNone/>
            </a:pPr>
            <a:r>
              <a:rPr lang="ar-SA" sz="2200" b="1" dirty="0" smtClean="0">
                <a:solidFill>
                  <a:schemeClr val="accent2">
                    <a:lumMod val="75000"/>
                  </a:schemeClr>
                </a:solidFill>
                <a:cs typeface="B Nazanin" pitchFamily="2" charset="-78"/>
              </a:rPr>
              <a:t>نحوه </a:t>
            </a:r>
            <a:r>
              <a:rPr lang="ar-SA" sz="2200" b="1" dirty="0">
                <a:solidFill>
                  <a:schemeClr val="accent2">
                    <a:lumMod val="75000"/>
                  </a:schemeClr>
                </a:solidFill>
                <a:cs typeface="B Nazanin" pitchFamily="2" charset="-78"/>
              </a:rPr>
              <a:t>انتخاب نظار و صدور احکام مربوط</a:t>
            </a:r>
            <a:endParaRPr lang="en-US" sz="2200" b="1" dirty="0">
              <a:solidFill>
                <a:schemeClr val="accent2">
                  <a:lumMod val="75000"/>
                </a:schemeClr>
              </a:solidFill>
              <a:cs typeface="B Nazanin" pitchFamily="2" charset="-78"/>
            </a:endParaRPr>
          </a:p>
          <a:p>
            <a:pPr algn="r" rtl="1">
              <a:buNone/>
            </a:pPr>
            <a:r>
              <a:rPr lang="ar-YE" sz="2000" dirty="0">
                <a:cs typeface="B Nazanin" pitchFamily="2" charset="-78"/>
              </a:rPr>
              <a:t>اداره کل </a:t>
            </a:r>
            <a:r>
              <a:rPr lang="fa-IR" sz="2000" dirty="0" smtClean="0">
                <a:cs typeface="B Nazanin" pitchFamily="2" charset="-78"/>
              </a:rPr>
              <a:t>باید </a:t>
            </a:r>
            <a:r>
              <a:rPr lang="ar-YE" sz="2000" dirty="0" smtClean="0">
                <a:cs typeface="B Nazanin" pitchFamily="2" charset="-78"/>
              </a:rPr>
              <a:t>ظرف </a:t>
            </a:r>
            <a:r>
              <a:rPr lang="ar-YE" sz="2000" dirty="0">
                <a:cs typeface="B Nazanin" pitchFamily="2" charset="-78"/>
              </a:rPr>
              <a:t>یک هفته از تاریخ دریافت درخواست مودی برای تعیین ناظر به ترتیب زیر اقدام نماید:</a:t>
            </a:r>
            <a:endParaRPr lang="en-US" sz="2000" b="1" dirty="0">
              <a:cs typeface="B Nazanin" pitchFamily="2" charset="-78"/>
            </a:endParaRPr>
          </a:p>
          <a:p>
            <a:pPr algn="r" rtl="1">
              <a:buFont typeface="Wingdings" pitchFamily="2" charset="2"/>
              <a:buChar char="v"/>
            </a:pPr>
            <a:r>
              <a:rPr lang="ar-YE" sz="2000" dirty="0" smtClean="0">
                <a:cs typeface="B Nazanin" pitchFamily="2" charset="-78"/>
              </a:rPr>
              <a:t>چنانچه </a:t>
            </a:r>
            <a:r>
              <a:rPr lang="ar-YE" sz="2000" dirty="0">
                <a:cs typeface="B Nazanin" pitchFamily="2" charset="-78"/>
              </a:rPr>
              <a:t>موسسه در گروه موسساتی </a:t>
            </a:r>
            <a:r>
              <a:rPr lang="fa-IR" sz="2000" dirty="0" smtClean="0">
                <a:cs typeface="B Nazanin" pitchFamily="2" charset="-78"/>
              </a:rPr>
              <a:t>باشد </a:t>
            </a:r>
            <a:r>
              <a:rPr lang="ar-YE" sz="2000" dirty="0" smtClean="0">
                <a:cs typeface="B Nazanin" pitchFamily="2" charset="-78"/>
              </a:rPr>
              <a:t>که وظیفه </a:t>
            </a:r>
            <a:r>
              <a:rPr lang="ar-YE" sz="2000" dirty="0">
                <a:cs typeface="B Nazanin" pitchFamily="2" charset="-78"/>
              </a:rPr>
              <a:t>نظارت بر درآمد و هزینه آنها به سازمان اوقاف و امور </a:t>
            </a:r>
            <a:r>
              <a:rPr lang="ar-YE" sz="2000" dirty="0" smtClean="0">
                <a:cs typeface="B Nazanin" pitchFamily="2" charset="-78"/>
              </a:rPr>
              <a:t>خيريه</a:t>
            </a:r>
            <a:r>
              <a:rPr lang="fa-IR" sz="2000" dirty="0" smtClean="0">
                <a:cs typeface="B Nazanin" pitchFamily="2" charset="-78"/>
              </a:rPr>
              <a:t> یا (با </a:t>
            </a:r>
            <a:r>
              <a:rPr lang="ar-YE" sz="2000" dirty="0" smtClean="0">
                <a:cs typeface="B Nazanin" pitchFamily="2" charset="-78"/>
              </a:rPr>
              <a:t>نظر مستقیم وزیر محترم امور اقتصادی و دارایی یا رییس کل محترم سازمان امور مالیاتی</a:t>
            </a:r>
            <a:r>
              <a:rPr lang="fa-IR" sz="2000" dirty="0" smtClean="0">
                <a:cs typeface="B Nazanin" pitchFamily="2" charset="-78"/>
              </a:rPr>
              <a:t>)</a:t>
            </a:r>
            <a:r>
              <a:rPr lang="ar-YE" sz="2000" dirty="0" smtClean="0">
                <a:cs typeface="B Nazanin" pitchFamily="2" charset="-78"/>
              </a:rPr>
              <a:t> به </a:t>
            </a:r>
            <a:r>
              <a:rPr lang="fa-IR" sz="2000" dirty="0" smtClean="0">
                <a:cs typeface="B Nazanin" pitchFamily="2" charset="-78"/>
              </a:rPr>
              <a:t>دیگر</a:t>
            </a:r>
            <a:r>
              <a:rPr lang="ar-YE" sz="2000" dirty="0" smtClean="0">
                <a:cs typeface="B Nazanin" pitchFamily="2" charset="-78"/>
              </a:rPr>
              <a:t> سازمانها </a:t>
            </a:r>
            <a:r>
              <a:rPr lang="ar-YE" sz="2000" dirty="0">
                <a:cs typeface="B Nazanin" pitchFamily="2" charset="-78"/>
              </a:rPr>
              <a:t>یا نهادها واگذار </a:t>
            </a:r>
            <a:r>
              <a:rPr lang="fa-IR" sz="2000" dirty="0" smtClean="0">
                <a:cs typeface="B Nazanin" pitchFamily="2" charset="-78"/>
              </a:rPr>
              <a:t>شده</a:t>
            </a:r>
            <a:r>
              <a:rPr lang="ar-YE" sz="2000" dirty="0" smtClean="0">
                <a:cs typeface="B Nazanin" pitchFamily="2" charset="-78"/>
              </a:rPr>
              <a:t> است</a:t>
            </a:r>
            <a:r>
              <a:rPr lang="fa-IR" sz="2000" dirty="0" smtClean="0">
                <a:cs typeface="B Nazanin" pitchFamily="2" charset="-78"/>
              </a:rPr>
              <a:t>،</a:t>
            </a:r>
            <a:r>
              <a:rPr lang="ar-YE" sz="2000" dirty="0" smtClean="0">
                <a:cs typeface="B Nazanin" pitchFamily="2" charset="-78"/>
              </a:rPr>
              <a:t> </a:t>
            </a:r>
            <a:r>
              <a:rPr lang="fa-IR" sz="2000" dirty="0" smtClean="0">
                <a:cs typeface="B Nazanin" pitchFamily="2" charset="-78"/>
              </a:rPr>
              <a:t>موسسه </a:t>
            </a:r>
            <a:r>
              <a:rPr lang="ar-YE" sz="2000" dirty="0" smtClean="0">
                <a:cs typeface="B Nazanin" pitchFamily="2" charset="-78"/>
              </a:rPr>
              <a:t>را </a:t>
            </a:r>
            <a:r>
              <a:rPr lang="ar-YE" sz="2000" dirty="0">
                <a:cs typeface="B Nazanin" pitchFamily="2" charset="-78"/>
              </a:rPr>
              <a:t>جهت تعیین ناظر به سازمان یا نهاد ذیربط معرفی نماید. </a:t>
            </a:r>
            <a:endParaRPr lang="en-US" sz="2000" b="1" dirty="0">
              <a:cs typeface="B Nazanin" pitchFamily="2" charset="-78"/>
            </a:endParaRPr>
          </a:p>
          <a:p>
            <a:pPr algn="r" rtl="1">
              <a:buFont typeface="Wingdings" pitchFamily="2" charset="2"/>
              <a:buChar char="v"/>
            </a:pPr>
            <a:r>
              <a:rPr lang="ar-YE" sz="2000" dirty="0" smtClean="0">
                <a:cs typeface="B Nazanin" pitchFamily="2" charset="-78"/>
              </a:rPr>
              <a:t>برای موسساتی </a:t>
            </a:r>
            <a:r>
              <a:rPr lang="ar-YE" sz="2000" dirty="0">
                <a:cs typeface="B Nazanin" pitchFamily="2" charset="-78"/>
              </a:rPr>
              <a:t>که مشمول بند </a:t>
            </a:r>
            <a:r>
              <a:rPr lang="ar-YE" sz="2000" dirty="0" smtClean="0">
                <a:cs typeface="B Nazanin" pitchFamily="2" charset="-78"/>
              </a:rPr>
              <a:t>فوق </a:t>
            </a:r>
            <a:r>
              <a:rPr lang="ar-YE" sz="2000" dirty="0">
                <a:cs typeface="B Nazanin" pitchFamily="2" charset="-78"/>
              </a:rPr>
              <a:t>نمی‌باشند، باید ناظر یا نظار واجد شرایط انتخاب و پس از صدور حکم </a:t>
            </a:r>
            <a:r>
              <a:rPr lang="ar-YE" sz="2000" dirty="0" smtClean="0">
                <a:cs typeface="B Nazanin" pitchFamily="2" charset="-78"/>
              </a:rPr>
              <a:t>به </a:t>
            </a:r>
            <a:r>
              <a:rPr lang="ar-YE" sz="2000" dirty="0">
                <a:cs typeface="B Nazanin" pitchFamily="2" charset="-78"/>
              </a:rPr>
              <a:t>موسسه معرفی شوند. بعلاوه، تصویر اساسنامه و اساسنامه اصلاحي حسب مورد و ساير مدارك مربوط باید در اختیار ناظر قرار داده شود.</a:t>
            </a:r>
            <a:endParaRPr lang="en-US" sz="2000" b="1" dirty="0">
              <a:cs typeface="B Nazanin" pitchFamily="2" charset="-78"/>
            </a:endParaRPr>
          </a:p>
          <a:p>
            <a:pPr lvl="1" algn="just" rtl="1">
              <a:buFont typeface="Wingdings" pitchFamily="2" charset="2"/>
              <a:buChar char="ü"/>
            </a:pPr>
            <a:r>
              <a:rPr lang="ar-YE" sz="1900" dirty="0" smtClean="0">
                <a:cs typeface="B Nazanin" pitchFamily="2" charset="-78"/>
              </a:rPr>
              <a:t>اداره </a:t>
            </a:r>
            <a:r>
              <a:rPr lang="ar-YE" sz="1900" dirty="0">
                <a:cs typeface="B Nazanin" pitchFamily="2" charset="-78"/>
              </a:rPr>
              <a:t>کل می‌تواند حسب ضرورت و با توجه به حجم و گستره </a:t>
            </a:r>
            <a:r>
              <a:rPr lang="ar-YE" sz="1900" dirty="0" smtClean="0">
                <a:cs typeface="B Nazanin" pitchFamily="2" charset="-78"/>
              </a:rPr>
              <a:t>فعالیت </a:t>
            </a:r>
            <a:r>
              <a:rPr lang="ar-YE" sz="1900" dirty="0">
                <a:cs typeface="B Nazanin" pitchFamily="2" charset="-78"/>
              </a:rPr>
              <a:t>موسسه خیریه، نظارت بر درآمد و هزینه </a:t>
            </a:r>
            <a:r>
              <a:rPr lang="fa-IR" sz="1900" dirty="0" smtClean="0">
                <a:cs typeface="B Nazanin" pitchFamily="2" charset="-78"/>
              </a:rPr>
              <a:t>آن </a:t>
            </a:r>
            <a:r>
              <a:rPr lang="ar-YE" sz="1900" dirty="0" smtClean="0">
                <a:cs typeface="B Nazanin" pitchFamily="2" charset="-78"/>
              </a:rPr>
              <a:t>را </a:t>
            </a:r>
            <a:r>
              <a:rPr lang="ar-YE" sz="1900" dirty="0">
                <a:cs typeface="B Nazanin" pitchFamily="2" charset="-78"/>
              </a:rPr>
              <a:t>به گروهی سه نفره، شامل یک سرپرست و دو عضو واگذار نماید. </a:t>
            </a:r>
            <a:endParaRPr lang="en-US" sz="1900" b="1" dirty="0">
              <a:cs typeface="B Nazanin" pitchFamily="2" charset="-78"/>
            </a:endParaRPr>
          </a:p>
          <a:p>
            <a:pPr lvl="1" algn="just" rtl="1">
              <a:buFont typeface="Wingdings" pitchFamily="2" charset="2"/>
              <a:buChar char="ü"/>
            </a:pPr>
            <a:r>
              <a:rPr lang="ar-YE" sz="1900" dirty="0" smtClean="0">
                <a:cs typeface="B Nazanin" pitchFamily="2" charset="-78"/>
              </a:rPr>
              <a:t>اعتبار </a:t>
            </a:r>
            <a:r>
              <a:rPr lang="ar-YE" sz="1900" dirty="0">
                <a:cs typeface="B Nazanin" pitchFamily="2" charset="-78"/>
              </a:rPr>
              <a:t>احکام </a:t>
            </a:r>
            <a:r>
              <a:rPr lang="ar-YE" sz="1900" dirty="0" smtClean="0">
                <a:cs typeface="B Nazanin" pitchFamily="2" charset="-78"/>
              </a:rPr>
              <a:t>نظار </a:t>
            </a:r>
            <a:r>
              <a:rPr lang="ar-YE" sz="1900" dirty="0">
                <a:cs typeface="B Nazanin" pitchFamily="2" charset="-78"/>
              </a:rPr>
              <a:t>دو سال مالیاتی </a:t>
            </a:r>
            <a:r>
              <a:rPr lang="ar-YE" sz="1900" dirty="0" smtClean="0">
                <a:cs typeface="B Nazanin" pitchFamily="2" charset="-78"/>
              </a:rPr>
              <a:t>است </a:t>
            </a:r>
            <a:r>
              <a:rPr lang="ar-YE" sz="1900" dirty="0">
                <a:cs typeface="B Nazanin" pitchFamily="2" charset="-78"/>
              </a:rPr>
              <a:t>و انتخاب مجدد نظار مذکور پس از </a:t>
            </a:r>
            <a:r>
              <a:rPr lang="ar-YE" sz="1900" dirty="0" smtClean="0">
                <a:cs typeface="B Nazanin" pitchFamily="2" charset="-78"/>
              </a:rPr>
              <a:t>این </a:t>
            </a:r>
            <a:r>
              <a:rPr lang="ar-YE" sz="1900" dirty="0">
                <a:cs typeface="B Nazanin" pitchFamily="2" charset="-78"/>
              </a:rPr>
              <a:t>مدت، بلامانع </a:t>
            </a:r>
            <a:r>
              <a:rPr lang="fa-IR" sz="1900" dirty="0" smtClean="0">
                <a:cs typeface="B Nazanin" pitchFamily="2" charset="-78"/>
              </a:rPr>
              <a:t>است</a:t>
            </a:r>
            <a:r>
              <a:rPr lang="ar-YE" sz="1900" dirty="0" smtClean="0">
                <a:cs typeface="B Nazanin" pitchFamily="2" charset="-78"/>
              </a:rPr>
              <a:t>.</a:t>
            </a:r>
            <a:endParaRPr lang="en-US" sz="1900" b="1" dirty="0">
              <a:cs typeface="B Nazanin" pitchFamily="2" charset="-78"/>
            </a:endParaRPr>
          </a:p>
          <a:p>
            <a:pPr lvl="1" algn="just" rtl="1">
              <a:buFont typeface="Wingdings" pitchFamily="2" charset="2"/>
              <a:buChar char="ü"/>
            </a:pPr>
            <a:r>
              <a:rPr lang="ar-YE" sz="1900" dirty="0" smtClean="0">
                <a:cs typeface="B Nazanin" pitchFamily="2" charset="-78"/>
              </a:rPr>
              <a:t>در </a:t>
            </a:r>
            <a:r>
              <a:rPr lang="ar-YE" sz="1900" dirty="0">
                <a:cs typeface="B Nazanin" pitchFamily="2" charset="-78"/>
              </a:rPr>
              <a:t>صورت انتقال، بازنشستگی یا عدم امکان ادامه فعالیت ناظر به هر دلیل دیگر، اداره کل مکلف است حداکثر ظرف مدت یک هفته نسبت به تعیین ناظر جدید اقدام </a:t>
            </a:r>
            <a:r>
              <a:rPr lang="ar-YE" sz="1900" dirty="0" smtClean="0">
                <a:cs typeface="B Nazanin" pitchFamily="2" charset="-78"/>
              </a:rPr>
              <a:t>نمای</a:t>
            </a:r>
            <a:r>
              <a:rPr lang="fa-IR" sz="1900" dirty="0" smtClean="0">
                <a:cs typeface="B Nazanin" pitchFamily="2" charset="-78"/>
              </a:rPr>
              <a:t>د.</a:t>
            </a:r>
            <a:endParaRPr lang="en-US" sz="1900" b="1" dirty="0">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TotalTime>
  <Words>2418</Words>
  <Application>Microsoft Office PowerPoint</Application>
  <PresentationFormat>On-screen Show (4:3)</PresentationFormat>
  <Paragraphs>139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 Nazanin</vt:lpstr>
      <vt:lpstr>B Titr</vt:lpstr>
      <vt:lpstr>Calibri</vt:lpstr>
      <vt:lpstr>Wingdings</vt:lpstr>
      <vt:lpstr>Office Theme</vt:lpstr>
      <vt:lpstr>نحوه نظارت بر درآمد و هزینه مؤسسات خیریه و عام المنفعه</vt:lpstr>
      <vt:lpstr>PowerPoint Presentation</vt:lpstr>
      <vt:lpstr>فهرست مطالب</vt:lpstr>
      <vt:lpstr>ویژگی های موسسات خیریه  و مدارک لازم برای تشکیل پرونده </vt:lpstr>
      <vt:lpstr>PowerPoint Presentation</vt:lpstr>
      <vt:lpstr>PowerPoint Presentation</vt:lpstr>
      <vt:lpstr>مرجع نظارت و چگونگی  انتخاب نظار</vt:lpstr>
      <vt:lpstr>PowerPoint Presentation</vt:lpstr>
      <vt:lpstr>PowerPoint Presentation</vt:lpstr>
      <vt:lpstr>مصادیق نظارت  و گزارش‌های مربوط</vt:lpstr>
      <vt:lpstr>PowerPoint Presentation</vt:lpstr>
      <vt:lpstr>PowerPoint Presentation</vt:lpstr>
      <vt:lpstr> مصادیق منابع و مصارف  موسسات خیریه</vt:lpstr>
      <vt:lpstr>PowerPoint Presentation</vt:lpstr>
      <vt:lpstr>PowerPoint Presentation</vt:lpstr>
      <vt:lpstr>PowerPoint Presentation</vt:lpstr>
      <vt:lpstr>وظایف موسسات خیریه </vt:lpstr>
      <vt:lpstr>PowerPoint Presentation</vt:lpstr>
      <vt:lpstr>PowerPoint Presentation</vt:lpstr>
      <vt:lpstr>نکاتی پیرامون اعطای معافیت</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habibi-m</dc:creator>
  <cp:lastModifiedBy>user</cp:lastModifiedBy>
  <cp:revision>42</cp:revision>
  <dcterms:created xsi:type="dcterms:W3CDTF">2015-06-20T05:29:00Z</dcterms:created>
  <dcterms:modified xsi:type="dcterms:W3CDTF">2024-08-21T03:48:46Z</dcterms:modified>
</cp:coreProperties>
</file>